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6"/>
  </p:notesMasterIdLst>
  <p:sldIdLst>
    <p:sldId id="271" r:id="rId2"/>
    <p:sldId id="256" r:id="rId3"/>
    <p:sldId id="268" r:id="rId4"/>
    <p:sldId id="269" r:id="rId5"/>
    <p:sldId id="270" r:id="rId6"/>
    <p:sldId id="257" r:id="rId7"/>
    <p:sldId id="272" r:id="rId8"/>
    <p:sldId id="259" r:id="rId9"/>
    <p:sldId id="273" r:id="rId10"/>
    <p:sldId id="267" r:id="rId11"/>
    <p:sldId id="262" r:id="rId12"/>
    <p:sldId id="263" r:id="rId13"/>
    <p:sldId id="265" r:id="rId14"/>
    <p:sldId id="266"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4"/>
    <p:restoredTop sz="94712"/>
  </p:normalViewPr>
  <p:slideViewPr>
    <p:cSldViewPr snapToGrid="0" snapToObjects="1">
      <p:cViewPr varScale="1">
        <p:scale>
          <a:sx n="67" d="100"/>
          <a:sy n="67" d="100"/>
        </p:scale>
        <p:origin x="200"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Correct statements: a, b, d, f</a:t>
            </a:r>
          </a:p>
        </p:txBody>
      </p:sp>
      <p:sp>
        <p:nvSpPr>
          <p:cNvPr id="166" name="Shape 1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04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93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Correct statements: a, b, d, f</a:t>
            </a:r>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Mary is anxious and worried about what to do next. </a:t>
            </a:r>
          </a:p>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Mary knows she needs to take action to protect herself. </a:t>
            </a: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8" name="Shape 18"/>
          <p:cNvSpPr txBox="1">
            <a:spLocks noGrp="1"/>
          </p:cNvSpPr>
          <p:nvPr>
            <p:ph type="ctrTitle"/>
          </p:nvPr>
        </p:nvSpPr>
        <p:spPr>
          <a:xfrm>
            <a:off x="1371600" y="1803405"/>
            <a:ext cx="9448800" cy="1825096"/>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6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371600" y="3632201"/>
            <a:ext cx="9448800" cy="68579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entury Gothic"/>
                <a:ea typeface="Century Gothic"/>
                <a:cs typeface="Century Gothic"/>
                <a:sym typeface="Century Gothic"/>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a:off x="7909560" y="4314328"/>
            <a:ext cx="2910839" cy="374641"/>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Shape 21"/>
          <p:cNvSpPr txBox="1">
            <a:spLocks noGrp="1"/>
          </p:cNvSpPr>
          <p:nvPr>
            <p:ph type="ftr" idx="11"/>
          </p:nvPr>
        </p:nvSpPr>
        <p:spPr>
          <a:xfrm>
            <a:off x="1371600" y="4323844"/>
            <a:ext cx="6400799"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 name="Shape 22"/>
          <p:cNvSpPr txBox="1">
            <a:spLocks noGrp="1"/>
          </p:cNvSpPr>
          <p:nvPr>
            <p:ph type="sldNum" idx="12"/>
          </p:nvPr>
        </p:nvSpPr>
        <p:spPr>
          <a:xfrm>
            <a:off x="8077200" y="1430866"/>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85777" y="4697360"/>
            <a:ext cx="10822033" cy="81935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a:spLocks noGrp="1"/>
          </p:cNvSpPr>
          <p:nvPr>
            <p:ph type="pic" idx="2"/>
          </p:nvPr>
        </p:nvSpPr>
        <p:spPr>
          <a:xfrm>
            <a:off x="681727" y="941438"/>
            <a:ext cx="10821840" cy="347816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8" name="Shape 78"/>
          <p:cNvSpPr txBox="1">
            <a:spLocks noGrp="1"/>
          </p:cNvSpPr>
          <p:nvPr>
            <p:ph type="body" idx="1"/>
          </p:nvPr>
        </p:nvSpPr>
        <p:spPr>
          <a:xfrm>
            <a:off x="685800" y="5516714"/>
            <a:ext cx="10820400" cy="70196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79" name="Shape 79"/>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Shape 80"/>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Shape 81"/>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2"/>
        <p:cNvGrpSpPr/>
        <p:nvPr/>
      </p:nvGrpSpPr>
      <p:grpSpPr>
        <a:xfrm>
          <a:off x="0" y="0"/>
          <a:ext cx="0" cy="0"/>
          <a:chOff x="0" y="0"/>
          <a:chExt cx="0" cy="0"/>
        </a:xfrm>
      </p:grpSpPr>
      <p:pic>
        <p:nvPicPr>
          <p:cNvPr id="83" name="Shape 83"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4" name="Shape 84"/>
          <p:cNvSpPr txBox="1">
            <a:spLocks noGrp="1"/>
          </p:cNvSpPr>
          <p:nvPr>
            <p:ph type="title"/>
          </p:nvPr>
        </p:nvSpPr>
        <p:spPr>
          <a:xfrm>
            <a:off x="685800" y="753531"/>
            <a:ext cx="10820400" cy="280246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1024466" y="3649132"/>
            <a:ext cx="10130516" cy="999066"/>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86" name="Shape 86"/>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7" name="Shape 87"/>
          <p:cNvSpPr txBox="1">
            <a:spLocks noGrp="1"/>
          </p:cNvSpPr>
          <p:nvPr>
            <p:ph type="ftr" idx="11"/>
          </p:nvPr>
        </p:nvSpPr>
        <p:spPr>
          <a:xfrm>
            <a:off x="685800" y="379940"/>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8" name="Shape 88"/>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9"/>
        <p:cNvGrpSpPr/>
        <p:nvPr/>
      </p:nvGrpSpPr>
      <p:grpSpPr>
        <a:xfrm>
          <a:off x="0" y="0"/>
          <a:ext cx="0" cy="0"/>
          <a:chOff x="0" y="0"/>
          <a:chExt cx="0" cy="0"/>
        </a:xfrm>
      </p:grpSpPr>
      <p:pic>
        <p:nvPicPr>
          <p:cNvPr id="90" name="Shape 90"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1" name="Shape 91"/>
          <p:cNvSpPr txBox="1">
            <a:spLocks noGrp="1"/>
          </p:cNvSpPr>
          <p:nvPr>
            <p:ph type="title"/>
          </p:nvPr>
        </p:nvSpPr>
        <p:spPr>
          <a:xfrm>
            <a:off x="1024466" y="753533"/>
            <a:ext cx="10151533" cy="260449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1303865" y="3365555"/>
            <a:ext cx="9592736" cy="44444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3" name="Shape 93"/>
          <p:cNvSpPr txBox="1">
            <a:spLocks noGrp="1"/>
          </p:cNvSpPr>
          <p:nvPr>
            <p:ph type="body" idx="2"/>
          </p:nvPr>
        </p:nvSpPr>
        <p:spPr>
          <a:xfrm>
            <a:off x="1024466" y="3959862"/>
            <a:ext cx="10151533" cy="679871"/>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4" name="Shape 94"/>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5" name="Shape 95"/>
          <p:cNvSpPr txBox="1">
            <a:spLocks noGrp="1"/>
          </p:cNvSpPr>
          <p:nvPr>
            <p:ph type="ftr" idx="11"/>
          </p:nvPr>
        </p:nvSpPr>
        <p:spPr>
          <a:xfrm>
            <a:off x="685800" y="379940"/>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6" name="Shape 96"/>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
        <p:nvSpPr>
          <p:cNvPr id="97" name="Shape 97"/>
          <p:cNvSpPr txBox="1"/>
          <p:nvPr/>
        </p:nvSpPr>
        <p:spPr>
          <a:xfrm>
            <a:off x="476250" y="933450"/>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entury Gothic"/>
              <a:buNone/>
            </a:pPr>
            <a:r>
              <a:rPr lang="en-GB" sz="8000" b="0" i="0" u="none" strike="noStrike" cap="none">
                <a:solidFill>
                  <a:schemeClr val="dk1"/>
                </a:solidFill>
                <a:latin typeface="Century Gothic"/>
                <a:ea typeface="Century Gothic"/>
                <a:cs typeface="Century Gothic"/>
                <a:sym typeface="Century Gothic"/>
              </a:rPr>
              <a:t>“</a:t>
            </a:r>
          </a:p>
        </p:txBody>
      </p:sp>
      <p:sp>
        <p:nvSpPr>
          <p:cNvPr id="98" name="Shape 98"/>
          <p:cNvSpPr txBox="1"/>
          <p:nvPr/>
        </p:nvSpPr>
        <p:spPr>
          <a:xfrm>
            <a:off x="10984229" y="2701290"/>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entury Gothic"/>
              <a:buNone/>
            </a:pPr>
            <a:r>
              <a:rPr lang="en-GB" sz="8000" b="0" i="0" u="none" strike="noStrike" cap="none">
                <a:solidFill>
                  <a:schemeClr val="dk1"/>
                </a:solidFill>
                <a:latin typeface="Century Gothic"/>
                <a:ea typeface="Century Gothic"/>
                <a:cs typeface="Century Gothic"/>
                <a:sym typeface="Century Gothic"/>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9"/>
        <p:cNvGrpSpPr/>
        <p:nvPr/>
      </p:nvGrpSpPr>
      <p:grpSpPr>
        <a:xfrm>
          <a:off x="0" y="0"/>
          <a:ext cx="0" cy="0"/>
          <a:chOff x="0" y="0"/>
          <a:chExt cx="0" cy="0"/>
        </a:xfrm>
      </p:grpSpPr>
      <p:pic>
        <p:nvPicPr>
          <p:cNvPr id="100" name="Shape 100"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01" name="Shape 101"/>
          <p:cNvSpPr txBox="1">
            <a:spLocks noGrp="1"/>
          </p:cNvSpPr>
          <p:nvPr>
            <p:ph type="title"/>
          </p:nvPr>
        </p:nvSpPr>
        <p:spPr>
          <a:xfrm>
            <a:off x="1024495" y="1124700"/>
            <a:ext cx="10146185" cy="251183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1024466" y="3648314"/>
            <a:ext cx="10144653" cy="99988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03" name="Shape 103"/>
          <p:cNvSpPr txBox="1">
            <a:spLocks noGrp="1"/>
          </p:cNvSpPr>
          <p:nvPr>
            <p:ph type="dt" idx="10"/>
          </p:nvPr>
        </p:nvSpPr>
        <p:spPr>
          <a:xfrm>
            <a:off x="7814452" y="378883"/>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Shape 104"/>
          <p:cNvSpPr txBox="1">
            <a:spLocks noGrp="1"/>
          </p:cNvSpPr>
          <p:nvPr>
            <p:ph type="ftr" idx="11"/>
          </p:nvPr>
        </p:nvSpPr>
        <p:spPr>
          <a:xfrm>
            <a:off x="685800" y="378883"/>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895600" y="761999"/>
            <a:ext cx="8610599" cy="130386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a:off x="685800" y="2202080"/>
            <a:ext cx="3456431" cy="61732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2"/>
          </p:nvPr>
        </p:nvSpPr>
        <p:spPr>
          <a:xfrm>
            <a:off x="685799" y="2904565"/>
            <a:ext cx="3456431" cy="33141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0" name="Shape 110"/>
          <p:cNvSpPr txBox="1">
            <a:spLocks noGrp="1"/>
          </p:cNvSpPr>
          <p:nvPr>
            <p:ph type="body" idx="3"/>
          </p:nvPr>
        </p:nvSpPr>
        <p:spPr>
          <a:xfrm>
            <a:off x="4368800" y="2201333"/>
            <a:ext cx="3456431" cy="626533"/>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body" idx="4"/>
          </p:nvPr>
        </p:nvSpPr>
        <p:spPr>
          <a:xfrm>
            <a:off x="4366857" y="2904066"/>
            <a:ext cx="3456431" cy="331461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body" idx="5"/>
          </p:nvPr>
        </p:nvSpPr>
        <p:spPr>
          <a:xfrm>
            <a:off x="8051800" y="2192866"/>
            <a:ext cx="3456431" cy="626533"/>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txBox="1">
            <a:spLocks noGrp="1"/>
          </p:cNvSpPr>
          <p:nvPr>
            <p:ph type="body" idx="6"/>
          </p:nvPr>
        </p:nvSpPr>
        <p:spPr>
          <a:xfrm>
            <a:off x="8051800" y="2904565"/>
            <a:ext cx="3456431" cy="33141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4" name="Shape 114"/>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5" name="Shape 115"/>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895600" y="762000"/>
            <a:ext cx="8610599" cy="1295400"/>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a:off x="688618" y="4191000"/>
            <a:ext cx="3451582" cy="68276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a:spLocks noGrp="1"/>
          </p:cNvSpPr>
          <p:nvPr>
            <p:ph type="pic" idx="2"/>
          </p:nvPr>
        </p:nvSpPr>
        <p:spPr>
          <a:xfrm>
            <a:off x="688618" y="2362200"/>
            <a:ext cx="3451582" cy="1524000"/>
          </a:xfrm>
          <a:prstGeom prst="roundRect">
            <a:avLst>
              <a:gd name="adj" fmla="val 0"/>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txBox="1">
            <a:spLocks noGrp="1"/>
          </p:cNvSpPr>
          <p:nvPr>
            <p:ph type="body" idx="3"/>
          </p:nvPr>
        </p:nvSpPr>
        <p:spPr>
          <a:xfrm>
            <a:off x="688618" y="4873764"/>
            <a:ext cx="3451582" cy="134492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4"/>
          </p:nvPr>
        </p:nvSpPr>
        <p:spPr>
          <a:xfrm>
            <a:off x="4374262" y="4191000"/>
            <a:ext cx="3448934" cy="68276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3" name="Shape 123"/>
          <p:cNvSpPr>
            <a:spLocks noGrp="1"/>
          </p:cNvSpPr>
          <p:nvPr>
            <p:ph type="pic" idx="5"/>
          </p:nvPr>
        </p:nvSpPr>
        <p:spPr>
          <a:xfrm>
            <a:off x="4374262" y="2362200"/>
            <a:ext cx="3448935" cy="1524000"/>
          </a:xfrm>
          <a:prstGeom prst="roundRect">
            <a:avLst>
              <a:gd name="adj" fmla="val 0"/>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4" name="Shape 124"/>
          <p:cNvSpPr txBox="1">
            <a:spLocks noGrp="1"/>
          </p:cNvSpPr>
          <p:nvPr>
            <p:ph type="body" idx="6"/>
          </p:nvPr>
        </p:nvSpPr>
        <p:spPr>
          <a:xfrm>
            <a:off x="4374264" y="4873762"/>
            <a:ext cx="3448934" cy="134492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7"/>
          </p:nvPr>
        </p:nvSpPr>
        <p:spPr>
          <a:xfrm>
            <a:off x="8049731" y="4191000"/>
            <a:ext cx="3456469" cy="68276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a:spLocks noGrp="1"/>
          </p:cNvSpPr>
          <p:nvPr>
            <p:ph type="pic" idx="8"/>
          </p:nvPr>
        </p:nvSpPr>
        <p:spPr>
          <a:xfrm>
            <a:off x="8049854" y="2362200"/>
            <a:ext cx="3447878" cy="1524000"/>
          </a:xfrm>
          <a:prstGeom prst="roundRect">
            <a:avLst>
              <a:gd name="adj" fmla="val 0"/>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7" name="Shape 127"/>
          <p:cNvSpPr txBox="1">
            <a:spLocks noGrp="1"/>
          </p:cNvSpPr>
          <p:nvPr>
            <p:ph type="body" idx="9"/>
          </p:nvPr>
        </p:nvSpPr>
        <p:spPr>
          <a:xfrm>
            <a:off x="8049731" y="4873760"/>
            <a:ext cx="3452445" cy="134492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8" name="Shape 128"/>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4083937" y="-1203578"/>
            <a:ext cx="4024124" cy="10820400"/>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6" name="Shape 136"/>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pic>
        <p:nvPicPr>
          <p:cNvPr id="138" name="Shape 138"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9" name="Shape 139"/>
          <p:cNvSpPr txBox="1">
            <a:spLocks noGrp="1"/>
          </p:cNvSpPr>
          <p:nvPr>
            <p:ph type="title"/>
          </p:nvPr>
        </p:nvSpPr>
        <p:spPr>
          <a:xfrm rot="5400000">
            <a:off x="8525933" y="1667932"/>
            <a:ext cx="3903133" cy="20574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rot="5400000">
            <a:off x="3175000" y="-1405466"/>
            <a:ext cx="3903133" cy="8204200"/>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41" name="Shape 141"/>
          <p:cNvSpPr txBox="1">
            <a:spLocks noGrp="1"/>
          </p:cNvSpPr>
          <p:nvPr>
            <p:ph type="dt" idx="10"/>
          </p:nvPr>
        </p:nvSpPr>
        <p:spPr>
          <a:xfrm>
            <a:off x="7814452" y="37994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2" name="Shape 142"/>
          <p:cNvSpPr txBox="1">
            <a:spLocks noGrp="1"/>
          </p:cNvSpPr>
          <p:nvPr>
            <p:ph type="ftr" idx="11"/>
          </p:nvPr>
        </p:nvSpPr>
        <p:spPr>
          <a:xfrm>
            <a:off x="685800" y="381000"/>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3" name="Shape 143"/>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85800" y="2194559"/>
            <a:ext cx="10820400"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6" name="Shape 26"/>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pic>
        <p:nvPicPr>
          <p:cNvPr id="30" name="Shape 30"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31" name="Shape 31"/>
          <p:cNvSpPr txBox="1">
            <a:spLocks noGrp="1"/>
          </p:cNvSpPr>
          <p:nvPr>
            <p:ph type="title"/>
          </p:nvPr>
        </p:nvSpPr>
        <p:spPr>
          <a:xfrm>
            <a:off x="685800" y="753533"/>
            <a:ext cx="10820398" cy="2801934"/>
          </a:xfrm>
          <a:prstGeom prst="rect">
            <a:avLst/>
          </a:prstGeom>
          <a:noFill/>
          <a:ln>
            <a:noFill/>
          </a:ln>
        </p:spPr>
        <p:txBody>
          <a:bodyPr lIns="91425" tIns="91425" rIns="91425" bIns="91425" anchor="b"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1024466" y="3641725"/>
            <a:ext cx="10490200" cy="955675"/>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888888"/>
              </a:buClr>
              <a:buFont typeface="Arial"/>
              <a:buNone/>
              <a:defRPr sz="2200" b="0" i="0" u="none" strike="noStrike" cap="none">
                <a:solidFill>
                  <a:srgbClr val="888888"/>
                </a:solidFill>
                <a:latin typeface="Century Gothic"/>
                <a:ea typeface="Century Gothic"/>
                <a:cs typeface="Century Gothic"/>
                <a:sym typeface="Century Gothic"/>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entury Gothic"/>
                <a:ea typeface="Century Gothic"/>
                <a:cs typeface="Century Gothic"/>
                <a:sym typeface="Century Gothic"/>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
        <p:nvSpPr>
          <p:cNvPr id="33" name="Shape 33"/>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 name="Shape 34"/>
          <p:cNvSpPr txBox="1">
            <a:spLocks noGrp="1"/>
          </p:cNvSpPr>
          <p:nvPr>
            <p:ph type="ftr" idx="11"/>
          </p:nvPr>
        </p:nvSpPr>
        <p:spPr>
          <a:xfrm>
            <a:off x="685800" y="381001"/>
            <a:ext cx="6991491" cy="364064"/>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 name="Shape 35"/>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85800" y="2194558"/>
            <a:ext cx="5333999"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9" name="Shape 39"/>
          <p:cNvSpPr txBox="1">
            <a:spLocks noGrp="1"/>
          </p:cNvSpPr>
          <p:nvPr>
            <p:ph type="body" idx="2"/>
          </p:nvPr>
        </p:nvSpPr>
        <p:spPr>
          <a:xfrm>
            <a:off x="6172200" y="2194558"/>
            <a:ext cx="5333999"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Shape 41"/>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Shape 42"/>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895600" y="762000"/>
            <a:ext cx="8610599" cy="1295400"/>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914408" y="2183801"/>
            <a:ext cx="50799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2"/>
          </p:nvPr>
        </p:nvSpPr>
        <p:spPr>
          <a:xfrm>
            <a:off x="685800" y="3132666"/>
            <a:ext cx="5311774" cy="3086019"/>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3"/>
          </p:nvPr>
        </p:nvSpPr>
        <p:spPr>
          <a:xfrm>
            <a:off x="6400800" y="2183801"/>
            <a:ext cx="5105399"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8" name="Shape 48"/>
          <p:cNvSpPr txBox="1">
            <a:spLocks noGrp="1"/>
          </p:cNvSpPr>
          <p:nvPr>
            <p:ph type="body" idx="4"/>
          </p:nvPr>
        </p:nvSpPr>
        <p:spPr>
          <a:xfrm>
            <a:off x="6172200" y="3132666"/>
            <a:ext cx="5333999" cy="3086019"/>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9" name="Shape 49"/>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 name="Shape 50"/>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5" name="Shape 55"/>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Shape 56"/>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0" name="Shape 60"/>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85800" y="1524000"/>
            <a:ext cx="4114800"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995582" y="746758"/>
            <a:ext cx="6510618" cy="5471924"/>
          </a:xfrm>
          <a:prstGeom prst="rect">
            <a:avLst/>
          </a:prstGeom>
          <a:noFill/>
          <a:ln>
            <a:noFill/>
          </a:ln>
        </p:spPr>
        <p:txBody>
          <a:bodyPr lIns="91425" tIns="91425" rIns="91425" bIns="91425" anchor="ctr"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64" name="Shape 64"/>
          <p:cNvSpPr txBox="1">
            <a:spLocks noGrp="1"/>
          </p:cNvSpPr>
          <p:nvPr>
            <p:ph type="body" idx="2"/>
          </p:nvPr>
        </p:nvSpPr>
        <p:spPr>
          <a:xfrm>
            <a:off x="685800" y="3124199"/>
            <a:ext cx="4114800" cy="309448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7" name="Shape 67"/>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524000"/>
            <a:ext cx="687323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a:spLocks noGrp="1"/>
          </p:cNvSpPr>
          <p:nvPr>
            <p:ph type="pic" idx="2"/>
          </p:nvPr>
        </p:nvSpPr>
        <p:spPr>
          <a:xfrm>
            <a:off x="7861238" y="751241"/>
            <a:ext cx="3644961" cy="546744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1"/>
          </p:nvPr>
        </p:nvSpPr>
        <p:spPr>
          <a:xfrm>
            <a:off x="685800" y="3124199"/>
            <a:ext cx="6873239" cy="309448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C2-HD-TOP.png"/>
          <p:cNvPicPr preferRelativeResize="0"/>
          <p:nvPr/>
        </p:nvPicPr>
        <p:blipFill rotWithShape="1">
          <a:blip r:embed="rId19">
            <a:alphaModFix/>
          </a:blip>
          <a:srcRect/>
          <a:stretch/>
        </p:blipFill>
        <p:spPr>
          <a:xfrm>
            <a:off x="0" y="0"/>
            <a:ext cx="12192000" cy="1441449"/>
          </a:xfrm>
          <a:prstGeom prst="rect">
            <a:avLst/>
          </a:prstGeom>
          <a:noFill/>
          <a:ln>
            <a:noFill/>
          </a:ln>
        </p:spPr>
      </p:pic>
      <p:sp>
        <p:nvSpPr>
          <p:cNvPr id="11" name="Shape 11"/>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85800" y="2194559"/>
            <a:ext cx="10820400"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 name="Shape 13"/>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Shape 14"/>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Shape 15"/>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050" b="0" i="0" u="none" strike="noStrike" cap="none">
                <a:solidFill>
                  <a:srgbClr val="888888"/>
                </a:solidFill>
                <a:latin typeface="Century Gothic"/>
                <a:ea typeface="Century Gothic"/>
                <a:cs typeface="Century Gothic"/>
                <a:sym typeface="Century Gothic"/>
              </a:rPr>
              <a:t>‹#›</a:t>
            </a:fld>
            <a:endParaRPr lang="en-GB" sz="1050" b="0" i="0" u="none" strike="noStrike" cap="none">
              <a:solidFill>
                <a:srgbClr val="888888"/>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LtEzpFoBJQ" TargetMode="External"/><Relationship Id="rId3" Type="http://schemas.openxmlformats.org/officeDocument/2006/relationships/image" Target="../media/image1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6163" y="3000279"/>
            <a:ext cx="7570787" cy="1640975"/>
          </a:xfrm>
        </p:spPr>
        <p:txBody>
          <a:bodyPr>
            <a:normAutofit/>
          </a:bodyPr>
          <a:lstStyle/>
          <a:p>
            <a:pPr marL="0" indent="0" algn="ctr">
              <a:buNone/>
            </a:pPr>
            <a:r>
              <a:rPr lang="en-US" sz="4400" b="1" i="1" dirty="0"/>
              <a:t>“What is horrible is basically funny. In fiction.”</a:t>
            </a:r>
          </a:p>
        </p:txBody>
      </p:sp>
    </p:spTree>
    <p:extLst>
      <p:ext uri="{BB962C8B-B14F-4D97-AF65-F5344CB8AC3E}">
        <p14:creationId xmlns:p14="http://schemas.microsoft.com/office/powerpoint/2010/main" val="70922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85800" y="1093120"/>
            <a:ext cx="10820400" cy="65616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entury Gothic"/>
              <a:buNone/>
            </a:pPr>
            <a:r>
              <a:rPr lang="en-GB" sz="2800" b="1" i="0" u="sng" strike="noStrike" cap="none" dirty="0">
                <a:solidFill>
                  <a:schemeClr val="dk1"/>
                </a:solidFill>
                <a:latin typeface="Century Gothic"/>
                <a:ea typeface="Century Gothic"/>
                <a:cs typeface="Century Gothic"/>
                <a:sym typeface="Century Gothic"/>
              </a:rPr>
              <a:t>WHAT DO YOU LEARN ABOUT MARY MALONEY</a:t>
            </a:r>
            <a:r>
              <a:rPr lang="en-GB" sz="2800" b="1" i="0" u="sng" strike="noStrike" cap="none" dirty="0" smtClean="0">
                <a:solidFill>
                  <a:schemeClr val="dk1"/>
                </a:solidFill>
                <a:latin typeface="Century Gothic"/>
                <a:ea typeface="Century Gothic"/>
                <a:cs typeface="Century Gothic"/>
                <a:sym typeface="Century Gothic"/>
              </a:rPr>
              <a:t>?</a:t>
            </a:r>
            <a:endParaRPr lang="en-GB" sz="2800" b="1" i="0" u="sng" strike="noStrike" cap="none" dirty="0">
              <a:solidFill>
                <a:schemeClr val="dk1"/>
              </a:solidFill>
              <a:latin typeface="Century Gothic"/>
              <a:ea typeface="Century Gothic"/>
              <a:cs typeface="Century Gothic"/>
              <a:sym typeface="Century Gothic"/>
            </a:endParaRPr>
          </a:p>
        </p:txBody>
      </p:sp>
      <p:sp>
        <p:nvSpPr>
          <p:cNvPr id="175" name="Shape 175"/>
          <p:cNvSpPr txBox="1">
            <a:spLocks noGrp="1"/>
          </p:cNvSpPr>
          <p:nvPr>
            <p:ph type="body" idx="1"/>
          </p:nvPr>
        </p:nvSpPr>
        <p:spPr>
          <a:xfrm>
            <a:off x="362857" y="1749287"/>
            <a:ext cx="11538856" cy="484019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600" i="0" u="none" strike="noStrike" cap="none" dirty="0" smtClean="0">
                <a:solidFill>
                  <a:schemeClr val="dk1"/>
                </a:solidFill>
                <a:latin typeface="Century Gothic"/>
                <a:ea typeface="Century Gothic"/>
                <a:cs typeface="Century Gothic"/>
                <a:sym typeface="Century Gothic"/>
              </a:rPr>
              <a:t>	The </a:t>
            </a:r>
            <a:r>
              <a:rPr lang="en-GB" sz="2600" i="0" u="none" strike="noStrike" cap="none" dirty="0">
                <a:solidFill>
                  <a:schemeClr val="dk1"/>
                </a:solidFill>
                <a:latin typeface="Century Gothic"/>
                <a:ea typeface="Century Gothic"/>
                <a:cs typeface="Century Gothic"/>
                <a:sym typeface="Century Gothic"/>
              </a:rPr>
              <a:t>room was warm, the curtains were closed, the two table lamps were lit. On the cupboard behind her there were two glasses and some drinks. </a:t>
            </a:r>
            <a:r>
              <a:rPr lang="en-GB" sz="2600" i="0" u="none" strike="noStrike" cap="none" dirty="0">
                <a:solidFill>
                  <a:schemeClr val="accent1"/>
                </a:solidFill>
                <a:latin typeface="Century Gothic"/>
                <a:ea typeface="Century Gothic"/>
                <a:cs typeface="Century Gothic"/>
                <a:sym typeface="Century Gothic"/>
              </a:rPr>
              <a:t>Mary Maloney was waiting for her husband to come home from work. </a:t>
            </a:r>
            <a:endParaRPr sz="2600" i="0" u="none" strike="noStrike" cap="none" dirty="0">
              <a:solidFill>
                <a:schemeClr val="dk1"/>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dk1"/>
              </a:buClr>
              <a:buSzPct val="25000"/>
              <a:buFont typeface="Arial"/>
              <a:buNone/>
            </a:pPr>
            <a:r>
              <a:rPr lang="en-GB" sz="2600" i="0" u="none" strike="noStrike" cap="none" dirty="0" smtClean="0">
                <a:solidFill>
                  <a:schemeClr val="dk1"/>
                </a:solidFill>
                <a:latin typeface="Century Gothic"/>
                <a:ea typeface="Century Gothic"/>
                <a:cs typeface="Century Gothic"/>
                <a:sym typeface="Century Gothic"/>
              </a:rPr>
              <a:t>	Now </a:t>
            </a:r>
            <a:r>
              <a:rPr lang="en-GB" sz="2600" i="0" u="none" strike="noStrike" cap="none" dirty="0">
                <a:solidFill>
                  <a:schemeClr val="dk1"/>
                </a:solidFill>
                <a:latin typeface="Century Gothic"/>
                <a:ea typeface="Century Gothic"/>
                <a:cs typeface="Century Gothic"/>
                <a:sym typeface="Century Gothic"/>
              </a:rPr>
              <a:t>and again she glanced at the clock, but without anxiety: She merely wanted to satisfy herself that each minute that went by made it nearer the time when he would come home. </a:t>
            </a:r>
            <a:r>
              <a:rPr lang="en-GB" sz="2600" i="0" u="none" strike="noStrike" cap="none" dirty="0">
                <a:solidFill>
                  <a:schemeClr val="accent1"/>
                </a:solidFill>
                <a:latin typeface="Century Gothic"/>
                <a:ea typeface="Century Gothic"/>
                <a:cs typeface="Century Gothic"/>
                <a:sym typeface="Century Gothic"/>
              </a:rPr>
              <a:t>As she bent over her sewing, she was curiously peaceful</a:t>
            </a:r>
            <a:r>
              <a:rPr lang="en-GB" sz="2600" i="0" u="none" strike="noStrike" cap="none" dirty="0">
                <a:solidFill>
                  <a:schemeClr val="dk1"/>
                </a:solidFill>
                <a:latin typeface="Century Gothic"/>
                <a:ea typeface="Century Gothic"/>
                <a:cs typeface="Century Gothic"/>
                <a:sym typeface="Century Gothic"/>
              </a:rPr>
              <a:t>. This was her sixth month </a:t>
            </a:r>
            <a:r>
              <a:rPr lang="en-GB" sz="2600" i="0" u="none" strike="noStrike" cap="none" dirty="0">
                <a:solidFill>
                  <a:schemeClr val="accent1"/>
                </a:solidFill>
                <a:latin typeface="Century Gothic"/>
                <a:ea typeface="Century Gothic"/>
                <a:cs typeface="Century Gothic"/>
                <a:sym typeface="Century Gothic"/>
              </a:rPr>
              <a:t>expecting a child</a:t>
            </a:r>
            <a:r>
              <a:rPr lang="en-GB" sz="2600" i="0" u="none" strike="noStrike" cap="none" dirty="0">
                <a:solidFill>
                  <a:schemeClr val="dk1"/>
                </a:solidFill>
                <a:latin typeface="Century Gothic"/>
                <a:ea typeface="Century Gothic"/>
                <a:cs typeface="Century Gothic"/>
                <a:sym typeface="Century Gothic"/>
              </a:rPr>
              <a:t>. Her mouth and </a:t>
            </a:r>
            <a:r>
              <a:rPr lang="en-GB" sz="2600" i="0" u="none" strike="noStrike" cap="none" dirty="0">
                <a:solidFill>
                  <a:schemeClr val="accent1"/>
                </a:solidFill>
                <a:latin typeface="Century Gothic"/>
                <a:ea typeface="Century Gothic"/>
                <a:cs typeface="Century Gothic"/>
                <a:sym typeface="Century Gothic"/>
              </a:rPr>
              <a:t>her eyes</a:t>
            </a:r>
            <a:r>
              <a:rPr lang="en-GB" sz="2600" i="0" u="none" strike="noStrike" cap="none" dirty="0">
                <a:solidFill>
                  <a:schemeClr val="dk1"/>
                </a:solidFill>
                <a:latin typeface="Century Gothic"/>
                <a:ea typeface="Century Gothic"/>
                <a:cs typeface="Century Gothic"/>
                <a:sym typeface="Century Gothic"/>
              </a:rPr>
              <a:t>, with their new calm look, </a:t>
            </a:r>
            <a:r>
              <a:rPr lang="en-GB" sz="2600" i="0" u="none" strike="noStrike" cap="none" dirty="0">
                <a:solidFill>
                  <a:schemeClr val="accent1"/>
                </a:solidFill>
                <a:latin typeface="Century Gothic"/>
                <a:ea typeface="Century Gothic"/>
                <a:cs typeface="Century Gothic"/>
                <a:sym typeface="Century Gothic"/>
              </a:rPr>
              <a:t>seemed larger and darker than before</a:t>
            </a:r>
            <a:r>
              <a:rPr lang="en-GB" sz="2600" i="0" u="none" strike="noStrike" cap="none" dirty="0">
                <a:solidFill>
                  <a:schemeClr val="dk1"/>
                </a:solidFill>
                <a:latin typeface="Century Gothic"/>
                <a:ea typeface="Century Gothic"/>
                <a:cs typeface="Century Gothic"/>
                <a:sym typeface="Century Gothic"/>
              </a:rPr>
              <a:t>. </a:t>
            </a:r>
            <a:endParaRPr sz="2600" i="0" u="none" strike="noStrike" cap="none" dirty="0">
              <a:solidFill>
                <a:schemeClr val="dk1"/>
              </a:solidFill>
              <a:latin typeface="Century Gothic"/>
              <a:ea typeface="Century Gothic"/>
              <a:cs typeface="Century Gothic"/>
              <a:sym typeface="Century Gothic"/>
            </a:endParaRPr>
          </a:p>
          <a:p>
            <a:pPr marL="0" marR="0" lvl="0" indent="0" algn="l" rtl="0">
              <a:lnSpc>
                <a:spcPct val="80000"/>
              </a:lnSpc>
              <a:spcBef>
                <a:spcPts val="1000"/>
              </a:spcBef>
              <a:buClr>
                <a:schemeClr val="dk1"/>
              </a:buClr>
              <a:buSzPct val="25000"/>
              <a:buFont typeface="Arial"/>
              <a:buNone/>
            </a:pPr>
            <a:r>
              <a:rPr lang="en-GB" sz="2600" i="0" u="none" strike="noStrike" cap="none" dirty="0" smtClean="0">
                <a:solidFill>
                  <a:schemeClr val="dk1"/>
                </a:solidFill>
                <a:latin typeface="Century Gothic"/>
                <a:ea typeface="Century Gothic"/>
                <a:cs typeface="Century Gothic"/>
                <a:sym typeface="Century Gothic"/>
              </a:rPr>
              <a:t>	When </a:t>
            </a:r>
            <a:r>
              <a:rPr lang="en-GB" sz="2600" i="0" u="none" strike="noStrike" cap="none" dirty="0">
                <a:solidFill>
                  <a:schemeClr val="dk1"/>
                </a:solidFill>
                <a:latin typeface="Century Gothic"/>
                <a:ea typeface="Century Gothic"/>
                <a:cs typeface="Century Gothic"/>
                <a:sym typeface="Century Gothic"/>
              </a:rPr>
              <a:t>the clock said ten minutes to five, </a:t>
            </a:r>
            <a:r>
              <a:rPr lang="en-GB" sz="2600" i="0" u="none" strike="noStrike" cap="none" dirty="0">
                <a:solidFill>
                  <a:schemeClr val="accent1"/>
                </a:solidFill>
                <a:latin typeface="Century Gothic"/>
                <a:ea typeface="Century Gothic"/>
                <a:cs typeface="Century Gothic"/>
                <a:sym typeface="Century Gothic"/>
              </a:rPr>
              <a:t>she began to listen</a:t>
            </a:r>
            <a:r>
              <a:rPr lang="en-GB" sz="2600" i="0" u="none" strike="noStrike" cap="none" dirty="0">
                <a:solidFill>
                  <a:schemeClr val="dk1"/>
                </a:solidFill>
                <a:latin typeface="Century Gothic"/>
                <a:ea typeface="Century Gothic"/>
                <a:cs typeface="Century Gothic"/>
                <a:sym typeface="Century Gothic"/>
              </a:rPr>
              <a:t>, and a few moments later, punctually as always, she heard the car tires on the stones outside, the car door closing, footsteps passing the window, the key turning in the lock. </a:t>
            </a:r>
            <a:r>
              <a:rPr lang="en-GB" sz="2600" i="0" u="none" strike="noStrike" cap="none" dirty="0">
                <a:solidFill>
                  <a:schemeClr val="accent1"/>
                </a:solidFill>
                <a:latin typeface="Century Gothic"/>
                <a:ea typeface="Century Gothic"/>
                <a:cs typeface="Century Gothic"/>
                <a:sym typeface="Century Gothic"/>
              </a:rPr>
              <a:t>She stood up and went forward to kiss him as he entered</a:t>
            </a:r>
            <a:r>
              <a:rPr lang="en-GB" sz="2600" i="0" u="none" strike="noStrike" cap="none" dirty="0">
                <a:solidFill>
                  <a:schemeClr val="dk1"/>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17277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174169" y="2199861"/>
            <a:ext cx="11843657" cy="4433168"/>
          </a:xfrm>
          <a:prstGeom prst="rect">
            <a:avLst/>
          </a:prstGeom>
          <a:noFill/>
          <a:ln>
            <a:noFill/>
          </a:ln>
        </p:spPr>
        <p:txBody>
          <a:bodyPr lIns="91425" tIns="45700" rIns="91425" bIns="45700" anchor="t" anchorCtr="0">
            <a:noAutofit/>
          </a:bodyPr>
          <a:lstStyle/>
          <a:p>
            <a:pPr marL="109728" marR="0" lvl="0" indent="-8128" algn="ctr" rtl="0">
              <a:lnSpc>
                <a:spcPct val="90000"/>
              </a:lnSpc>
              <a:spcBef>
                <a:spcPts val="1000"/>
              </a:spcBef>
              <a:spcAft>
                <a:spcPts val="0"/>
              </a:spcAft>
              <a:buClr>
                <a:srgbClr val="CA283F"/>
              </a:buClr>
              <a:buSzPct val="25000"/>
              <a:buFont typeface="Arial"/>
              <a:buNone/>
            </a:pPr>
            <a:r>
              <a:rPr lang="en-GB" sz="2800" b="1" i="0" u="none" strike="noStrike" cap="none" dirty="0" smtClean="0">
                <a:solidFill>
                  <a:srgbClr val="CA283F"/>
                </a:solidFill>
                <a:latin typeface="Century Gothic"/>
                <a:ea typeface="Century Gothic"/>
                <a:cs typeface="Century Gothic"/>
                <a:sym typeface="Century Gothic"/>
              </a:rPr>
              <a:t>How </a:t>
            </a:r>
            <a:r>
              <a:rPr lang="en-GB" sz="2800" b="1" i="0" u="none" strike="noStrike" cap="none" dirty="0">
                <a:solidFill>
                  <a:srgbClr val="CA283F"/>
                </a:solidFill>
                <a:latin typeface="Century Gothic"/>
                <a:ea typeface="Century Gothic"/>
                <a:cs typeface="Century Gothic"/>
                <a:sym typeface="Century Gothic"/>
              </a:rPr>
              <a:t>does Mary feel after killing her husband? List four points.</a:t>
            </a:r>
          </a:p>
          <a:p>
            <a:pPr marL="109728" marR="0" lvl="0" indent="-8128" algn="ctr" rtl="0">
              <a:lnSpc>
                <a:spcPct val="90000"/>
              </a:lnSpc>
              <a:spcBef>
                <a:spcPts val="1000"/>
              </a:spcBef>
              <a:spcAft>
                <a:spcPts val="0"/>
              </a:spcAft>
              <a:buClr>
                <a:schemeClr val="dk1"/>
              </a:buClr>
              <a:buSzPct val="25000"/>
              <a:buFont typeface="Arial"/>
              <a:buNone/>
            </a:pPr>
            <a:endParaRPr sz="2800" b="0" i="1" u="none" strike="noStrike" cap="none" dirty="0">
              <a:solidFill>
                <a:schemeClr val="dk1"/>
              </a:solidFill>
              <a:latin typeface="Century Gothic"/>
              <a:ea typeface="Century Gothic"/>
              <a:cs typeface="Century Gothic"/>
              <a:sym typeface="Century Gothic"/>
            </a:endParaRPr>
          </a:p>
          <a:p>
            <a:pPr marL="109728" marR="0" lvl="0" indent="-8128" algn="ctr" rtl="0">
              <a:lnSpc>
                <a:spcPct val="90000"/>
              </a:lnSpc>
              <a:spcBef>
                <a:spcPts val="1000"/>
              </a:spcBef>
              <a:spcAft>
                <a:spcPts val="0"/>
              </a:spcAft>
              <a:buClr>
                <a:schemeClr val="dk1"/>
              </a:buClr>
              <a:buSzPct val="25000"/>
              <a:buFont typeface="Arial"/>
              <a:buNone/>
            </a:pPr>
            <a:r>
              <a:rPr lang="en-GB" sz="2800" dirty="0"/>
              <a:t>H</a:t>
            </a:r>
            <a:r>
              <a:rPr lang="en-GB" sz="2800" b="0" i="0" u="none" strike="noStrike" cap="none" dirty="0" smtClean="0">
                <a:solidFill>
                  <a:schemeClr val="dk1"/>
                </a:solidFill>
                <a:latin typeface="Century Gothic"/>
                <a:ea typeface="Century Gothic"/>
                <a:cs typeface="Century Gothic"/>
                <a:sym typeface="Century Gothic"/>
              </a:rPr>
              <a:t>ighlight </a:t>
            </a:r>
            <a:r>
              <a:rPr lang="en-GB" sz="2800" b="0" i="0" u="none" strike="noStrike" cap="none" dirty="0">
                <a:solidFill>
                  <a:schemeClr val="dk1"/>
                </a:solidFill>
                <a:latin typeface="Century Gothic"/>
                <a:ea typeface="Century Gothic"/>
                <a:cs typeface="Century Gothic"/>
                <a:sym typeface="Century Gothic"/>
              </a:rPr>
              <a:t>parts of the section </a:t>
            </a:r>
            <a:r>
              <a:rPr lang="en-GB" sz="2800" b="0" i="0" u="none" strike="noStrike" cap="none" dirty="0" smtClean="0">
                <a:solidFill>
                  <a:schemeClr val="dk1"/>
                </a:solidFill>
                <a:latin typeface="Century Gothic"/>
                <a:ea typeface="Century Gothic"/>
                <a:cs typeface="Century Gothic"/>
                <a:sym typeface="Century Gothic"/>
              </a:rPr>
              <a:t>that could be used to </a:t>
            </a:r>
            <a:r>
              <a:rPr lang="en-GB" sz="2800" b="0" i="0" u="none" strike="noStrike" cap="none" dirty="0">
                <a:solidFill>
                  <a:schemeClr val="dk1"/>
                </a:solidFill>
                <a:latin typeface="Century Gothic"/>
                <a:ea typeface="Century Gothic"/>
                <a:cs typeface="Century Gothic"/>
                <a:sym typeface="Century Gothic"/>
              </a:rPr>
              <a:t>answer this question. </a:t>
            </a:r>
            <a:endParaRPr sz="28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1"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p:txBody>
      </p:sp>
      <p:sp>
        <p:nvSpPr>
          <p:cNvPr id="188" name="Shape 188"/>
          <p:cNvSpPr txBox="1">
            <a:spLocks noGrp="1"/>
          </p:cNvSpPr>
          <p:nvPr>
            <p:ph type="title"/>
          </p:nvPr>
        </p:nvSpPr>
        <p:spPr>
          <a:xfrm>
            <a:off x="1952172" y="720829"/>
            <a:ext cx="8610599" cy="129302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entury Gothic"/>
              <a:buNone/>
            </a:pPr>
            <a:r>
              <a:rPr lang="en-GB" sz="4000" b="1" i="0" u="sng" strike="noStrike" cap="none">
                <a:solidFill>
                  <a:schemeClr val="dk1"/>
                </a:solidFill>
                <a:latin typeface="Century Gothic"/>
                <a:ea typeface="Century Gothic"/>
                <a:cs typeface="Century Gothic"/>
                <a:sym typeface="Century Gothic"/>
              </a:rPr>
              <a:t>QUESTION 1 PRACTICE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157133" y="1519030"/>
            <a:ext cx="11872685" cy="5112814"/>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spcAft>
                <a:spcPts val="0"/>
              </a:spcAft>
              <a:buClr>
                <a:schemeClr val="dk1"/>
              </a:buClr>
              <a:buSzPct val="25000"/>
              <a:buFont typeface="Arial"/>
              <a:buNone/>
            </a:pPr>
            <a:r>
              <a:rPr lang="en-GB" sz="2100" b="0" i="0" u="none" strike="noStrike" cap="none" dirty="0" smtClean="0">
                <a:solidFill>
                  <a:schemeClr val="dk1"/>
                </a:solidFill>
                <a:latin typeface="Century Gothic"/>
                <a:ea typeface="Century Gothic"/>
                <a:cs typeface="Century Gothic"/>
                <a:sym typeface="Century Gothic"/>
              </a:rPr>
              <a:t>	She </a:t>
            </a:r>
            <a:r>
              <a:rPr lang="en-GB" sz="2100" b="0" i="0" u="none" strike="noStrike" cap="none" dirty="0">
                <a:solidFill>
                  <a:schemeClr val="dk1"/>
                </a:solidFill>
                <a:latin typeface="Century Gothic"/>
                <a:ea typeface="Century Gothic"/>
                <a:cs typeface="Century Gothic"/>
                <a:sym typeface="Century Gothic"/>
              </a:rPr>
              <a:t>stepped back, waiting, and the strange thing was that he remained standing there for at least four or five seconds. Then he crashed onto the carpet. </a:t>
            </a:r>
            <a:endParaRPr sz="2100" b="0" i="0" u="none" strike="noStrike" cap="none"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25000"/>
              <a:buFont typeface="Arial"/>
              <a:buNone/>
            </a:pPr>
            <a:r>
              <a:rPr lang="en-GB" sz="2100" b="0" i="0" u="none" strike="noStrike" cap="none" dirty="0" smtClean="0">
                <a:solidFill>
                  <a:schemeClr val="dk1"/>
                </a:solidFill>
                <a:latin typeface="Century Gothic"/>
                <a:ea typeface="Century Gothic"/>
                <a:cs typeface="Century Gothic"/>
                <a:sym typeface="Century Gothic"/>
              </a:rPr>
              <a:t>	The </a:t>
            </a:r>
            <a:r>
              <a:rPr lang="en-GB" sz="2100" b="0" i="0" u="none" strike="noStrike" cap="none" dirty="0">
                <a:solidFill>
                  <a:schemeClr val="dk1"/>
                </a:solidFill>
                <a:latin typeface="Century Gothic"/>
                <a:ea typeface="Century Gothic"/>
                <a:cs typeface="Century Gothic"/>
                <a:sym typeface="Century Gothic"/>
              </a:rPr>
              <a:t>violence of the crash, the noise, the small table overturning, helped to </a:t>
            </a:r>
            <a:r>
              <a:rPr lang="en-GB" sz="2100" b="0" i="0" u="none" strike="noStrike" cap="none" dirty="0">
                <a:solidFill>
                  <a:schemeClr val="accent1"/>
                </a:solidFill>
                <a:latin typeface="Century Gothic"/>
                <a:ea typeface="Century Gothic"/>
                <a:cs typeface="Century Gothic"/>
                <a:sym typeface="Century Gothic"/>
              </a:rPr>
              <a:t>bring her out of the shock</a:t>
            </a:r>
            <a:r>
              <a:rPr lang="en-GB" sz="2100" b="0" i="0" u="none" strike="noStrike" cap="none" dirty="0">
                <a:solidFill>
                  <a:schemeClr val="dk1"/>
                </a:solidFill>
                <a:latin typeface="Century Gothic"/>
                <a:ea typeface="Century Gothic"/>
                <a:cs typeface="Century Gothic"/>
                <a:sym typeface="Century Gothic"/>
              </a:rPr>
              <a:t>. She came out slowly, </a:t>
            </a:r>
            <a:r>
              <a:rPr lang="en-GB" sz="2100" b="0" i="0" u="none" strike="noStrike" cap="none" dirty="0">
                <a:solidFill>
                  <a:schemeClr val="accent1"/>
                </a:solidFill>
                <a:latin typeface="Century Gothic"/>
                <a:ea typeface="Century Gothic"/>
                <a:cs typeface="Century Gothic"/>
                <a:sym typeface="Century Gothic"/>
              </a:rPr>
              <a:t>feeling cold and surprised</a:t>
            </a:r>
            <a:r>
              <a:rPr lang="en-GB" sz="2100" b="0" i="0" u="none" strike="noStrike" cap="none" dirty="0">
                <a:solidFill>
                  <a:schemeClr val="dk1"/>
                </a:solidFill>
                <a:latin typeface="Century Gothic"/>
                <a:ea typeface="Century Gothic"/>
                <a:cs typeface="Century Gothic"/>
                <a:sym typeface="Century Gothic"/>
              </a:rPr>
              <a:t>, and </a:t>
            </a:r>
            <a:r>
              <a:rPr lang="en-GB" sz="2100" b="0" i="0" u="none" strike="noStrike" cap="none" dirty="0">
                <a:solidFill>
                  <a:schemeClr val="accent1"/>
                </a:solidFill>
                <a:latin typeface="Century Gothic"/>
                <a:ea typeface="Century Gothic"/>
                <a:cs typeface="Century Gothic"/>
                <a:sym typeface="Century Gothic"/>
              </a:rPr>
              <a:t>she stood for a few minutes</a:t>
            </a:r>
            <a:r>
              <a:rPr lang="en-GB" sz="2100" b="0" i="0" u="none" strike="noStrike" cap="none" dirty="0">
                <a:solidFill>
                  <a:schemeClr val="dk1"/>
                </a:solidFill>
                <a:latin typeface="Century Gothic"/>
                <a:ea typeface="Century Gothic"/>
                <a:cs typeface="Century Gothic"/>
                <a:sym typeface="Century Gothic"/>
              </a:rPr>
              <a:t>, looking at the body, still holding the piece of meat tightly with both hands. </a:t>
            </a:r>
            <a:endParaRPr sz="2100" b="0" i="0" u="none" strike="noStrike" cap="none"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25000"/>
              <a:buFont typeface="Arial"/>
              <a:buNone/>
            </a:pPr>
            <a:r>
              <a:rPr lang="en-GB" sz="2100" b="0" i="0" u="none" strike="noStrike" cap="none" dirty="0" smtClean="0">
                <a:solidFill>
                  <a:schemeClr val="dk1"/>
                </a:solidFill>
                <a:latin typeface="Century Gothic"/>
                <a:ea typeface="Century Gothic"/>
                <a:cs typeface="Century Gothic"/>
                <a:sym typeface="Century Gothic"/>
              </a:rPr>
              <a:t>	All </a:t>
            </a:r>
            <a:r>
              <a:rPr lang="en-GB" sz="2100" b="0" i="0" u="none" strike="noStrike" cap="none" dirty="0">
                <a:solidFill>
                  <a:schemeClr val="dk1"/>
                </a:solidFill>
                <a:latin typeface="Century Gothic"/>
                <a:ea typeface="Century Gothic"/>
                <a:cs typeface="Century Gothic"/>
                <a:sym typeface="Century Gothic"/>
              </a:rPr>
              <a:t>right, she told herself. So I've killed him. </a:t>
            </a:r>
            <a:endParaRPr sz="2100" b="0" i="0" u="none" strike="noStrike" cap="none"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25000"/>
              <a:buFont typeface="Arial"/>
              <a:buNone/>
            </a:pPr>
            <a:r>
              <a:rPr lang="en-GB" sz="2100" b="0" i="0" u="none" strike="noStrike" cap="none" dirty="0" smtClean="0">
                <a:solidFill>
                  <a:schemeClr val="dk1"/>
                </a:solidFill>
                <a:latin typeface="Century Gothic"/>
                <a:ea typeface="Century Gothic"/>
                <a:cs typeface="Century Gothic"/>
                <a:sym typeface="Century Gothic"/>
              </a:rPr>
              <a:t>	It </a:t>
            </a:r>
            <a:r>
              <a:rPr lang="en-GB" sz="2100" b="0" i="0" u="none" strike="noStrike" cap="none" dirty="0">
                <a:solidFill>
                  <a:schemeClr val="dk1"/>
                </a:solidFill>
                <a:latin typeface="Century Gothic"/>
                <a:ea typeface="Century Gothic"/>
                <a:cs typeface="Century Gothic"/>
                <a:sym typeface="Century Gothic"/>
              </a:rPr>
              <a:t>was extraordinary, now, </a:t>
            </a:r>
            <a:r>
              <a:rPr lang="en-GB" sz="2100" b="0" i="0" u="none" strike="noStrike" cap="none" dirty="0">
                <a:solidFill>
                  <a:schemeClr val="accent1"/>
                </a:solidFill>
                <a:latin typeface="Century Gothic"/>
                <a:ea typeface="Century Gothic"/>
                <a:cs typeface="Century Gothic"/>
                <a:sym typeface="Century Gothic"/>
              </a:rPr>
              <a:t>how clear her mind became all of a sudden. She began thinking very fast. </a:t>
            </a:r>
            <a:r>
              <a:rPr lang="en-GB" sz="2100" b="0" i="0" u="none" strike="noStrike" cap="none" dirty="0">
                <a:solidFill>
                  <a:schemeClr val="dk1"/>
                </a:solidFill>
                <a:latin typeface="Century Gothic"/>
                <a:ea typeface="Century Gothic"/>
                <a:cs typeface="Century Gothic"/>
                <a:sym typeface="Century Gothic"/>
              </a:rPr>
              <a:t>As the wife of a detective, she knew what the punishment would be. It made no difference to her. In fact, it would be a relief. On the other hand, what about the baby? What were the laws about murderers with unborn children? Did they kill them both -- mother and child? Did they wait until the baby was born? What did they do? </a:t>
            </a:r>
            <a:r>
              <a:rPr lang="en-GB" sz="2100" b="0" i="0" u="none" strike="noStrike" cap="none" dirty="0">
                <a:solidFill>
                  <a:schemeClr val="accent1"/>
                </a:solidFill>
                <a:latin typeface="Century Gothic"/>
                <a:ea typeface="Century Gothic"/>
                <a:cs typeface="Century Gothic"/>
                <a:sym typeface="Century Gothic"/>
              </a:rPr>
              <a:t>Mary Maloney didn't know and she wasn't prepared to take a chance</a:t>
            </a:r>
            <a:r>
              <a:rPr lang="en-GB" sz="2100" b="0" i="0" u="none" strike="noStrike" cap="none" dirty="0">
                <a:solidFill>
                  <a:schemeClr val="dk1"/>
                </a:solidFill>
                <a:latin typeface="Century Gothic"/>
                <a:ea typeface="Century Gothic"/>
                <a:cs typeface="Century Gothic"/>
                <a:sym typeface="Century Gothic"/>
              </a:rPr>
              <a:t>. </a:t>
            </a:r>
            <a:endParaRPr sz="2100" b="0" i="0" u="none" strike="noStrike" cap="none"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buClr>
                <a:schemeClr val="dk1"/>
              </a:buClr>
              <a:buSzPct val="25000"/>
              <a:buFont typeface="Arial"/>
              <a:buNone/>
            </a:pPr>
            <a:r>
              <a:rPr lang="en-GB" sz="2100" b="0" i="0" u="none" strike="noStrike" cap="none" dirty="0" smtClean="0">
                <a:solidFill>
                  <a:schemeClr val="dk1"/>
                </a:solidFill>
                <a:latin typeface="Century Gothic"/>
                <a:ea typeface="Century Gothic"/>
                <a:cs typeface="Century Gothic"/>
                <a:sym typeface="Century Gothic"/>
              </a:rPr>
              <a:t>	She </a:t>
            </a:r>
            <a:r>
              <a:rPr lang="en-GB" sz="2100" b="0" i="0" u="none" strike="noStrike" cap="none" dirty="0">
                <a:solidFill>
                  <a:schemeClr val="dk1"/>
                </a:solidFill>
                <a:latin typeface="Century Gothic"/>
                <a:ea typeface="Century Gothic"/>
                <a:cs typeface="Century Gothic"/>
                <a:sym typeface="Century Gothic"/>
              </a:rPr>
              <a:t>carried the meat into the kitchen, put it into a pan, turned on the oven, and put the pan inside. Then she washed her hands, ran upstairs, sat down in front of the mirror, fixed her makeup, and tried to smile.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145141" y="1785257"/>
            <a:ext cx="11843657" cy="4876798"/>
          </a:xfrm>
          <a:prstGeom prst="rect">
            <a:avLst/>
          </a:prstGeom>
          <a:noFill/>
          <a:ln>
            <a:noFill/>
          </a:ln>
        </p:spPr>
        <p:txBody>
          <a:bodyPr lIns="91425" tIns="45700" rIns="91425" bIns="45700" anchor="t" anchorCtr="0">
            <a:noAutofit/>
          </a:bodyPr>
          <a:lstStyle/>
          <a:p>
            <a:pPr marL="109728" marR="0" lvl="0" indent="-8128" algn="ctr" rtl="0">
              <a:lnSpc>
                <a:spcPct val="100000"/>
              </a:lnSpc>
              <a:spcBef>
                <a:spcPts val="0"/>
              </a:spcBef>
              <a:spcAft>
                <a:spcPts val="0"/>
              </a:spcAft>
              <a:buClr>
                <a:schemeClr val="dk1"/>
              </a:buClr>
              <a:buSzPct val="25000"/>
              <a:buFont typeface="Arial"/>
              <a:buNone/>
            </a:pPr>
            <a:r>
              <a:rPr lang="en-GB" sz="2400" b="1" i="0" u="none" strike="noStrike" cap="none" dirty="0">
                <a:solidFill>
                  <a:schemeClr val="dk1"/>
                </a:solidFill>
                <a:latin typeface="Century Gothic"/>
                <a:ea typeface="Century Gothic"/>
                <a:cs typeface="Century Gothic"/>
                <a:sym typeface="Century Gothic"/>
              </a:rPr>
              <a:t>For question 1 there are two options</a:t>
            </a:r>
            <a:r>
              <a:rPr lang="en-GB" sz="2400" b="1" i="0" u="none" strike="noStrike" cap="none" dirty="0" smtClean="0">
                <a:solidFill>
                  <a:schemeClr val="dk1"/>
                </a:solidFill>
                <a:latin typeface="Century Gothic"/>
                <a:ea typeface="Century Gothic"/>
                <a:cs typeface="Century Gothic"/>
                <a:sym typeface="Century Gothic"/>
              </a:rPr>
              <a:t>:</a:t>
            </a:r>
            <a:endParaRPr sz="2400" b="0" i="0" u="none" strike="noStrike" cap="none" dirty="0">
              <a:solidFill>
                <a:schemeClr val="dk1"/>
              </a:solidFill>
              <a:latin typeface="Century Gothic"/>
              <a:ea typeface="Century Gothic"/>
              <a:cs typeface="Century Gothic"/>
              <a:sym typeface="Century Gothic"/>
            </a:endParaRPr>
          </a:p>
          <a:p>
            <a:pPr marL="566928" marR="0" lvl="0" indent="-465328" algn="l" rtl="0">
              <a:lnSpc>
                <a:spcPct val="100000"/>
              </a:lnSpc>
              <a:spcBef>
                <a:spcPts val="1000"/>
              </a:spcBef>
              <a:spcAft>
                <a:spcPts val="0"/>
              </a:spcAft>
              <a:buClr>
                <a:schemeClr val="dk1"/>
              </a:buClr>
              <a:buSzPct val="100000"/>
              <a:buFont typeface="Century Gothic"/>
              <a:buAutoNum type="arabicPeriod"/>
            </a:pPr>
            <a:r>
              <a:rPr lang="en-GB" sz="2400" b="1" i="0" u="none" strike="noStrike" cap="none" dirty="0">
                <a:solidFill>
                  <a:schemeClr val="dk1"/>
                </a:solidFill>
                <a:latin typeface="Century Gothic"/>
                <a:ea typeface="Century Gothic"/>
                <a:cs typeface="Century Gothic"/>
                <a:sym typeface="Century Gothic"/>
              </a:rPr>
              <a:t>Identify</a:t>
            </a:r>
            <a:r>
              <a:rPr lang="en-GB" sz="2400" b="0" i="0" u="none" strike="noStrike" cap="none" dirty="0">
                <a:solidFill>
                  <a:schemeClr val="dk1"/>
                </a:solidFill>
                <a:latin typeface="Century Gothic"/>
                <a:ea typeface="Century Gothic"/>
                <a:cs typeface="Century Gothic"/>
                <a:sym typeface="Century Gothic"/>
              </a:rPr>
              <a:t> and </a:t>
            </a:r>
            <a:r>
              <a:rPr lang="en-GB" sz="2400" b="1" i="0" u="none" strike="noStrike" cap="none" dirty="0">
                <a:solidFill>
                  <a:schemeClr val="dk1"/>
                </a:solidFill>
                <a:latin typeface="Century Gothic"/>
                <a:ea typeface="Century Gothic"/>
                <a:cs typeface="Century Gothic"/>
                <a:sym typeface="Century Gothic"/>
              </a:rPr>
              <a:t>retrieve</a:t>
            </a:r>
            <a:r>
              <a:rPr lang="en-GB" sz="2400" b="0" i="0" u="none" strike="noStrike" cap="none" dirty="0">
                <a:solidFill>
                  <a:schemeClr val="dk1"/>
                </a:solidFill>
                <a:latin typeface="Century Gothic"/>
                <a:ea typeface="Century Gothic"/>
                <a:cs typeface="Century Gothic"/>
                <a:sym typeface="Century Gothic"/>
              </a:rPr>
              <a:t> the quotation which answers the question.</a:t>
            </a:r>
          </a:p>
          <a:p>
            <a:pPr marL="566928" marR="0" lvl="0" indent="-465328" algn="l" rtl="0">
              <a:lnSpc>
                <a:spcPct val="100000"/>
              </a:lnSpc>
              <a:spcBef>
                <a:spcPts val="1000"/>
              </a:spcBef>
              <a:spcAft>
                <a:spcPts val="0"/>
              </a:spcAft>
              <a:buClr>
                <a:schemeClr val="dk1"/>
              </a:buClr>
              <a:buSzPct val="100000"/>
              <a:buFont typeface="Century Gothic"/>
              <a:buAutoNum type="arabicPeriod"/>
            </a:pPr>
            <a:r>
              <a:rPr lang="en-GB" sz="2400" b="1" i="0" u="none" strike="noStrike" cap="none" dirty="0">
                <a:solidFill>
                  <a:schemeClr val="dk1"/>
                </a:solidFill>
                <a:latin typeface="Century Gothic"/>
                <a:ea typeface="Century Gothic"/>
                <a:cs typeface="Century Gothic"/>
                <a:sym typeface="Century Gothic"/>
              </a:rPr>
              <a:t>Synthesise</a:t>
            </a:r>
            <a:r>
              <a:rPr lang="en-GB" sz="2400" b="0" i="0" u="none" strike="noStrike" cap="none" dirty="0">
                <a:solidFill>
                  <a:schemeClr val="dk1"/>
                </a:solidFill>
                <a:latin typeface="Century Gothic"/>
                <a:ea typeface="Century Gothic"/>
                <a:cs typeface="Century Gothic"/>
                <a:sym typeface="Century Gothic"/>
              </a:rPr>
              <a:t> the quotation by </a:t>
            </a:r>
            <a:r>
              <a:rPr lang="en-GB" sz="2400" b="1" i="0" u="none" strike="noStrike" cap="none" dirty="0">
                <a:solidFill>
                  <a:schemeClr val="dk1"/>
                </a:solidFill>
                <a:latin typeface="Century Gothic"/>
                <a:ea typeface="Century Gothic"/>
                <a:cs typeface="Century Gothic"/>
                <a:sym typeface="Century Gothic"/>
              </a:rPr>
              <a:t>explaining</a:t>
            </a:r>
            <a:r>
              <a:rPr lang="en-GB" sz="2400" b="0" i="0" u="none" strike="noStrike" cap="none" dirty="0">
                <a:solidFill>
                  <a:schemeClr val="dk1"/>
                </a:solidFill>
                <a:latin typeface="Century Gothic"/>
                <a:ea typeface="Century Gothic"/>
                <a:cs typeface="Century Gothic"/>
                <a:sym typeface="Century Gothic"/>
              </a:rPr>
              <a:t> what it means</a:t>
            </a:r>
            <a:r>
              <a:rPr lang="en-GB" sz="2400" b="0" i="0" u="none" strike="noStrike" cap="none" dirty="0" smtClean="0">
                <a:solidFill>
                  <a:schemeClr val="dk1"/>
                </a:solidFill>
                <a:latin typeface="Century Gothic"/>
                <a:ea typeface="Century Gothic"/>
                <a:cs typeface="Century Gothic"/>
                <a:sym typeface="Century Gothic"/>
              </a:rPr>
              <a:t>.</a:t>
            </a:r>
            <a:endParaRPr sz="2400" b="0" i="0" u="none" strike="noStrike" cap="none" dirty="0">
              <a:solidFill>
                <a:schemeClr val="dk1"/>
              </a:solidFill>
              <a:latin typeface="Century Gothic"/>
              <a:ea typeface="Century Gothic"/>
              <a:cs typeface="Century Gothic"/>
              <a:sym typeface="Century Gothic"/>
            </a:endParaRPr>
          </a:p>
          <a:p>
            <a:pPr marL="109728" marR="0" lvl="0" indent="-8128" algn="ctr" rtl="0">
              <a:lnSpc>
                <a:spcPct val="100000"/>
              </a:lnSpc>
              <a:spcBef>
                <a:spcPts val="1000"/>
              </a:spcBef>
              <a:spcAft>
                <a:spcPts val="0"/>
              </a:spcAft>
              <a:buClr>
                <a:schemeClr val="dk1"/>
              </a:buClr>
              <a:buSzPct val="25000"/>
              <a:buFont typeface="Arial"/>
              <a:buNone/>
            </a:pPr>
            <a:r>
              <a:rPr lang="en-GB" sz="2400" b="1" i="0" u="sng" strike="noStrike" cap="none" dirty="0">
                <a:solidFill>
                  <a:schemeClr val="dk1"/>
                </a:solidFill>
                <a:latin typeface="Century Gothic"/>
                <a:ea typeface="Century Gothic"/>
                <a:cs typeface="Century Gothic"/>
                <a:sym typeface="Century Gothic"/>
              </a:rPr>
              <a:t>Task:</a:t>
            </a:r>
          </a:p>
          <a:p>
            <a:pPr marL="109728" marR="0" lvl="0" indent="-8128" algn="l" rtl="0">
              <a:lnSpc>
                <a:spcPct val="100000"/>
              </a:lnSpc>
              <a:spcBef>
                <a:spcPts val="1000"/>
              </a:spcBef>
              <a:spcAft>
                <a:spcPts val="0"/>
              </a:spcAft>
              <a:buClr>
                <a:schemeClr val="dk1"/>
              </a:buClr>
              <a:buSzPct val="25000"/>
              <a:buFont typeface="Arial"/>
              <a:buNone/>
            </a:pPr>
            <a:r>
              <a:rPr lang="en-GB" sz="2400" b="1" i="0" u="none" strike="noStrike" cap="none" dirty="0">
                <a:solidFill>
                  <a:schemeClr val="dk1"/>
                </a:solidFill>
                <a:latin typeface="Century Gothic"/>
                <a:ea typeface="Century Gothic"/>
                <a:cs typeface="Century Gothic"/>
                <a:sym typeface="Century Gothic"/>
              </a:rPr>
              <a:t>Explain the following quotations:</a:t>
            </a:r>
          </a:p>
          <a:p>
            <a:pPr marL="452628" marR="0" lvl="0" indent="-351028" algn="l" rtl="0">
              <a:lnSpc>
                <a:spcPct val="100000"/>
              </a:lnSpc>
              <a:spcBef>
                <a:spcPts val="1000"/>
              </a:spcBef>
              <a:spcAft>
                <a:spcPts val="0"/>
              </a:spcAft>
              <a:buClr>
                <a:srgbClr val="CA283F"/>
              </a:buClr>
              <a:buSzPct val="100000"/>
              <a:buFont typeface="Arial"/>
              <a:buAutoNum type="arabicPeriod"/>
            </a:pPr>
            <a:r>
              <a:rPr lang="en-GB" sz="2400" b="0" i="0" u="none" strike="noStrike" cap="none" dirty="0">
                <a:solidFill>
                  <a:srgbClr val="CA283F"/>
                </a:solidFill>
                <a:latin typeface="Century Gothic"/>
                <a:ea typeface="Century Gothic"/>
                <a:cs typeface="Century Gothic"/>
                <a:sym typeface="Century Gothic"/>
              </a:rPr>
              <a:t>‘she began thinking very fast’</a:t>
            </a:r>
          </a:p>
          <a:p>
            <a:pPr marL="452628" marR="0" lvl="0" indent="-351028" algn="l" rtl="0">
              <a:lnSpc>
                <a:spcPct val="100000"/>
              </a:lnSpc>
              <a:spcBef>
                <a:spcPts val="1000"/>
              </a:spcBef>
              <a:spcAft>
                <a:spcPts val="0"/>
              </a:spcAft>
              <a:buClr>
                <a:srgbClr val="CA283F"/>
              </a:buClr>
              <a:buSzPct val="100000"/>
              <a:buFont typeface="Arial"/>
              <a:buAutoNum type="arabicPeriod"/>
            </a:pPr>
            <a:r>
              <a:rPr lang="en-GB" sz="2400" b="0" i="0" u="none" strike="noStrike" cap="none" dirty="0">
                <a:solidFill>
                  <a:srgbClr val="CA283F"/>
                </a:solidFill>
                <a:latin typeface="Century Gothic"/>
                <a:ea typeface="Century Gothic"/>
                <a:cs typeface="Century Gothic"/>
                <a:sym typeface="Century Gothic"/>
              </a:rPr>
              <a:t>‘Mary Maloney didn't know and she wasn't prepared to take a chance’ </a:t>
            </a:r>
          </a:p>
          <a:p>
            <a:pPr marL="109728" marR="0" lvl="0" indent="-8128" algn="ctr" rtl="0">
              <a:lnSpc>
                <a:spcPct val="100000"/>
              </a:lnSpc>
              <a:spcBef>
                <a:spcPts val="1000"/>
              </a:spcBef>
              <a:spcAft>
                <a:spcPts val="0"/>
              </a:spcAft>
              <a:buClr>
                <a:schemeClr val="dk1"/>
              </a:buClr>
              <a:buSzPct val="25000"/>
              <a:buFont typeface="Arial"/>
              <a:buNone/>
            </a:pPr>
            <a:endParaRPr sz="2400" b="1" i="0" u="none" strike="noStrike" cap="none" dirty="0">
              <a:solidFill>
                <a:srgbClr val="CA283F"/>
              </a:solidFill>
              <a:latin typeface="Century Gothic"/>
              <a:ea typeface="Century Gothic"/>
              <a:cs typeface="Century Gothic"/>
              <a:sym typeface="Century Gothic"/>
            </a:endParaRPr>
          </a:p>
          <a:p>
            <a:pPr marL="109728" marR="0" lvl="0" indent="-8128" algn="ctr" rtl="0">
              <a:lnSpc>
                <a:spcPct val="100000"/>
              </a:lnSpc>
              <a:spcBef>
                <a:spcPts val="1000"/>
              </a:spcBef>
              <a:spcAft>
                <a:spcPts val="0"/>
              </a:spcAft>
              <a:buClr>
                <a:schemeClr val="dk1"/>
              </a:buClr>
              <a:buSzPct val="25000"/>
              <a:buFont typeface="Arial"/>
              <a:buNone/>
            </a:pPr>
            <a:r>
              <a:rPr lang="en-GB" sz="2400" b="1" i="0" u="none" strike="noStrike" cap="none" dirty="0">
                <a:solidFill>
                  <a:schemeClr val="dk1"/>
                </a:solidFill>
                <a:latin typeface="Century Gothic"/>
                <a:ea typeface="Century Gothic"/>
                <a:cs typeface="Century Gothic"/>
                <a:sym typeface="Century Gothic"/>
              </a:rPr>
              <a:t>Sometimes a quotation will be enough but at other times </a:t>
            </a:r>
            <a:r>
              <a:rPr lang="en-GB" sz="2400" b="1" i="0" u="none" strike="noStrike" cap="none" dirty="0" smtClean="0">
                <a:solidFill>
                  <a:schemeClr val="dk1"/>
                </a:solidFill>
                <a:latin typeface="Century Gothic"/>
                <a:ea typeface="Century Gothic"/>
                <a:cs typeface="Century Gothic"/>
                <a:sym typeface="Century Gothic"/>
              </a:rPr>
              <a:t>a brief explanation may be needed</a:t>
            </a:r>
            <a:r>
              <a:rPr lang="en-GB" sz="2400" b="1" i="0" u="none" strike="noStrike" cap="none" dirty="0" smtClean="0">
                <a:solidFill>
                  <a:schemeClr val="dk1"/>
                </a:solidFill>
                <a:latin typeface="Century Gothic"/>
                <a:ea typeface="Century Gothic"/>
                <a:cs typeface="Century Gothic"/>
                <a:sym typeface="Century Gothic"/>
              </a:rPr>
              <a:t>.</a:t>
            </a:r>
            <a:endParaRPr sz="2400" b="0" i="0" u="none" strike="noStrike" cap="none" dirty="0">
              <a:solidFill>
                <a:srgbClr val="CA283F"/>
              </a:solidFill>
              <a:latin typeface="Century Gothic"/>
              <a:ea typeface="Century Gothic"/>
              <a:cs typeface="Century Gothic"/>
              <a:sym typeface="Century Gothic"/>
            </a:endParaRPr>
          </a:p>
        </p:txBody>
      </p:sp>
      <p:sp>
        <p:nvSpPr>
          <p:cNvPr id="205" name="Shape 205"/>
          <p:cNvSpPr txBox="1">
            <a:spLocks noGrp="1"/>
          </p:cNvSpPr>
          <p:nvPr>
            <p:ph type="title"/>
          </p:nvPr>
        </p:nvSpPr>
        <p:spPr>
          <a:xfrm>
            <a:off x="1952172" y="720829"/>
            <a:ext cx="8610599" cy="129302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entury Gothic"/>
              <a:buNone/>
            </a:pPr>
            <a:r>
              <a:rPr lang="en-GB" sz="4000" b="1" i="0" u="sng" strike="noStrike" cap="none">
                <a:solidFill>
                  <a:schemeClr val="dk1"/>
                </a:solidFill>
                <a:latin typeface="Century Gothic"/>
                <a:ea typeface="Century Gothic"/>
                <a:cs typeface="Century Gothic"/>
                <a:sym typeface="Century Gothic"/>
              </a:rPr>
              <a:t>QUESTION 1 ANSWERS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297542" y="2069695"/>
            <a:ext cx="11566070" cy="4654954"/>
          </a:xfrm>
          <a:prstGeom prst="rect">
            <a:avLst/>
          </a:prstGeom>
          <a:noFill/>
          <a:ln>
            <a:noFill/>
          </a:ln>
        </p:spPr>
        <p:txBody>
          <a:bodyPr lIns="91425" tIns="45700" rIns="91425" bIns="45700" anchor="t" anchorCtr="0">
            <a:noAutofit/>
          </a:bodyPr>
          <a:lstStyle/>
          <a:p>
            <a:pPr marL="109728" marR="0" lvl="0" indent="-8128" algn="ctr" rtl="0">
              <a:lnSpc>
                <a:spcPct val="90000"/>
              </a:lnSpc>
              <a:spcBef>
                <a:spcPts val="1000"/>
              </a:spcBef>
              <a:spcAft>
                <a:spcPts val="0"/>
              </a:spcAft>
              <a:buClr>
                <a:schemeClr val="dk1"/>
              </a:buClr>
              <a:buSzPct val="25000"/>
              <a:buFont typeface="Arial"/>
              <a:buNone/>
            </a:pPr>
            <a:r>
              <a:rPr lang="en-GB" sz="2800" b="1" i="0" u="sng" strike="noStrike" cap="none" dirty="0" smtClean="0">
                <a:solidFill>
                  <a:schemeClr val="dk1"/>
                </a:solidFill>
                <a:latin typeface="Century Gothic"/>
                <a:ea typeface="Century Gothic"/>
                <a:cs typeface="Century Gothic"/>
                <a:sym typeface="Century Gothic"/>
              </a:rPr>
              <a:t>Question </a:t>
            </a:r>
            <a:r>
              <a:rPr lang="en-GB" sz="2800" b="1" i="0" u="sng" strike="noStrike" cap="none" dirty="0">
                <a:solidFill>
                  <a:schemeClr val="dk1"/>
                </a:solidFill>
                <a:latin typeface="Century Gothic"/>
                <a:ea typeface="Century Gothic"/>
                <a:cs typeface="Century Gothic"/>
                <a:sym typeface="Century Gothic"/>
              </a:rPr>
              <a:t>1</a:t>
            </a:r>
          </a:p>
          <a:p>
            <a:pPr marL="109728" marR="0" lvl="0" indent="-8128" algn="ctr" rtl="0">
              <a:lnSpc>
                <a:spcPct val="90000"/>
              </a:lnSpc>
              <a:spcBef>
                <a:spcPts val="1000"/>
              </a:spcBef>
              <a:spcAft>
                <a:spcPts val="0"/>
              </a:spcAft>
              <a:buClr>
                <a:srgbClr val="CA283F"/>
              </a:buClr>
              <a:buSzPct val="25000"/>
              <a:buFont typeface="Arial"/>
              <a:buNone/>
            </a:pPr>
            <a:r>
              <a:rPr lang="en-GB" sz="2800" b="0" i="0" u="none" strike="noStrike" cap="none" dirty="0">
                <a:solidFill>
                  <a:srgbClr val="CA283F"/>
                </a:solidFill>
                <a:latin typeface="Century Gothic"/>
                <a:ea typeface="Century Gothic"/>
                <a:cs typeface="Century Gothic"/>
                <a:sym typeface="Century Gothic"/>
              </a:rPr>
              <a:t>Look at lines 1-8. </a:t>
            </a:r>
          </a:p>
          <a:p>
            <a:pPr marL="109728" marR="0" lvl="0" indent="-8128" algn="ctr" rtl="0">
              <a:lnSpc>
                <a:spcPct val="90000"/>
              </a:lnSpc>
              <a:spcBef>
                <a:spcPts val="1000"/>
              </a:spcBef>
              <a:spcAft>
                <a:spcPts val="0"/>
              </a:spcAft>
              <a:buClr>
                <a:srgbClr val="CA283F"/>
              </a:buClr>
              <a:buSzPct val="25000"/>
              <a:buFont typeface="Arial"/>
              <a:buNone/>
            </a:pPr>
            <a:r>
              <a:rPr lang="en-GB" sz="2800" b="1" i="0" u="none" strike="noStrike" cap="none" dirty="0">
                <a:solidFill>
                  <a:srgbClr val="CA283F"/>
                </a:solidFill>
                <a:latin typeface="Century Gothic"/>
                <a:ea typeface="Century Gothic"/>
                <a:cs typeface="Century Gothic"/>
                <a:sym typeface="Century Gothic"/>
              </a:rPr>
              <a:t>What four things from this section of text that tell us about Lady </a:t>
            </a:r>
            <a:r>
              <a:rPr lang="en-GB" sz="2800" b="1" i="0" u="none" strike="noStrike" cap="none" dirty="0" err="1">
                <a:solidFill>
                  <a:srgbClr val="CA283F"/>
                </a:solidFill>
                <a:latin typeface="Century Gothic"/>
                <a:ea typeface="Century Gothic"/>
                <a:cs typeface="Century Gothic"/>
                <a:sym typeface="Century Gothic"/>
              </a:rPr>
              <a:t>Glyde’s</a:t>
            </a:r>
            <a:r>
              <a:rPr lang="en-GB" sz="2800" b="1" i="0" u="none" strike="noStrike" cap="none" dirty="0">
                <a:solidFill>
                  <a:srgbClr val="CA283F"/>
                </a:solidFill>
                <a:latin typeface="Century Gothic"/>
                <a:ea typeface="Century Gothic"/>
                <a:cs typeface="Century Gothic"/>
                <a:sym typeface="Century Gothic"/>
              </a:rPr>
              <a:t> </a:t>
            </a:r>
            <a:r>
              <a:rPr lang="en-GB" sz="2800" b="1" i="0" u="none" strike="noStrike" cap="none" dirty="0" smtClean="0">
                <a:solidFill>
                  <a:srgbClr val="CA283F"/>
                </a:solidFill>
                <a:latin typeface="Century Gothic"/>
                <a:ea typeface="Century Gothic"/>
                <a:cs typeface="Century Gothic"/>
                <a:sym typeface="Century Gothic"/>
              </a:rPr>
              <a:t>state</a:t>
            </a:r>
            <a:r>
              <a:rPr lang="en-GB" sz="2800" b="1" dirty="0">
                <a:solidFill>
                  <a:srgbClr val="CA283F"/>
                </a:solidFill>
              </a:rPr>
              <a:t>?</a:t>
            </a:r>
            <a:endParaRPr lang="en-GB" sz="2800" b="1" i="0" u="none" strike="noStrike" cap="none" dirty="0">
              <a:solidFill>
                <a:srgbClr val="CA283F"/>
              </a:solidFill>
              <a:latin typeface="Century Gothic"/>
              <a:ea typeface="Century Gothic"/>
              <a:cs typeface="Century Gothic"/>
              <a:sym typeface="Century Gothic"/>
            </a:endParaRPr>
          </a:p>
          <a:p>
            <a:pPr marL="109728" marR="0" lvl="0" indent="-8128" algn="ctr" rtl="0">
              <a:lnSpc>
                <a:spcPct val="90000"/>
              </a:lnSpc>
              <a:spcBef>
                <a:spcPts val="1000"/>
              </a:spcBef>
              <a:spcAft>
                <a:spcPts val="0"/>
              </a:spcAft>
              <a:buClr>
                <a:schemeClr val="dk1"/>
              </a:buClr>
              <a:buSzPct val="25000"/>
              <a:buFont typeface="Arial"/>
              <a:buNone/>
            </a:pPr>
            <a:endParaRPr sz="2800" b="0" i="1" u="none" strike="noStrike" cap="none" dirty="0">
              <a:solidFill>
                <a:schemeClr val="dk1"/>
              </a:solidFill>
              <a:latin typeface="Century Gothic"/>
              <a:ea typeface="Century Gothic"/>
              <a:cs typeface="Century Gothic"/>
              <a:sym typeface="Century Gothic"/>
            </a:endParaRPr>
          </a:p>
          <a:p>
            <a:pPr marL="109728" marR="0" lvl="0" indent="-8128" algn="ctr" rtl="0">
              <a:lnSpc>
                <a:spcPct val="90000"/>
              </a:lnSpc>
              <a:spcBef>
                <a:spcPts val="1000"/>
              </a:spcBef>
              <a:spcAft>
                <a:spcPts val="0"/>
              </a:spcAft>
              <a:buClr>
                <a:schemeClr val="dk1"/>
              </a:buClr>
              <a:buSzPct val="25000"/>
              <a:buFont typeface="Arial"/>
              <a:buNone/>
            </a:pPr>
            <a:r>
              <a:rPr lang="en-GB" sz="2800" b="0" i="0" u="none" strike="noStrike" cap="none" dirty="0">
                <a:solidFill>
                  <a:schemeClr val="dk1"/>
                </a:solidFill>
                <a:latin typeface="Century Gothic"/>
                <a:ea typeface="Century Gothic"/>
                <a:cs typeface="Century Gothic"/>
                <a:sym typeface="Century Gothic"/>
              </a:rPr>
              <a:t>Highlight the extract and write your answers.</a:t>
            </a:r>
          </a:p>
          <a:p>
            <a:pPr marL="109728" marR="0" lvl="0" indent="-8128" algn="ctr" rtl="0">
              <a:lnSpc>
                <a:spcPct val="90000"/>
              </a:lnSpc>
              <a:spcBef>
                <a:spcPts val="1000"/>
              </a:spcBef>
              <a:spcAft>
                <a:spcPts val="0"/>
              </a:spcAft>
              <a:buClr>
                <a:schemeClr val="dk1"/>
              </a:buClr>
              <a:buSzPct val="25000"/>
              <a:buFont typeface="Arial"/>
              <a:buNone/>
            </a:pPr>
            <a:r>
              <a:rPr lang="en-GB" sz="2800" b="1" i="0" u="none" strike="noStrike" cap="none" dirty="0" smtClean="0">
                <a:solidFill>
                  <a:schemeClr val="dk1"/>
                </a:solidFill>
                <a:latin typeface="Century Gothic"/>
                <a:ea typeface="Century Gothic"/>
                <a:cs typeface="Century Gothic"/>
                <a:sym typeface="Century Gothic"/>
              </a:rPr>
              <a:t>15 minutes </a:t>
            </a:r>
          </a:p>
          <a:p>
            <a:pPr marL="109728" marR="0" lvl="0" indent="-8128" algn="ctr" rtl="0">
              <a:lnSpc>
                <a:spcPct val="90000"/>
              </a:lnSpc>
              <a:spcBef>
                <a:spcPts val="1000"/>
              </a:spcBef>
              <a:spcAft>
                <a:spcPts val="0"/>
              </a:spcAft>
              <a:buClr>
                <a:schemeClr val="dk1"/>
              </a:buClr>
              <a:buSzPct val="25000"/>
              <a:buFont typeface="Arial"/>
              <a:buNone/>
            </a:pPr>
            <a:endParaRPr sz="2800" b="0" i="0" u="none" strike="noStrike" cap="none" dirty="0" smtClean="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1"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p:txBody>
      </p:sp>
      <p:sp>
        <p:nvSpPr>
          <p:cNvPr id="212" name="Shape 212"/>
          <p:cNvSpPr txBox="1">
            <a:spLocks noGrp="1"/>
          </p:cNvSpPr>
          <p:nvPr>
            <p:ph type="title"/>
          </p:nvPr>
        </p:nvSpPr>
        <p:spPr>
          <a:xfrm>
            <a:off x="1775277" y="776668"/>
            <a:ext cx="8610599" cy="1293027"/>
          </a:xfrm>
          <a:prstGeom prst="rect">
            <a:avLst/>
          </a:prstGeom>
          <a:noFill/>
          <a:ln>
            <a:noFill/>
          </a:ln>
        </p:spPr>
        <p:txBody>
          <a:bodyPr lIns="91425" tIns="45700" rIns="91425" bIns="45700" anchor="ctr" anchorCtr="0">
            <a:noAutofit/>
          </a:bodyPr>
          <a:lstStyle/>
          <a:p>
            <a:pPr marL="109728" lvl="0" indent="-8128" algn="ctr">
              <a:buSzPct val="25000"/>
            </a:pPr>
            <a:r>
              <a:rPr lang="en-GB" b="1" i="1" u="sng" dirty="0"/>
              <a:t>The Woman in </a:t>
            </a:r>
            <a:r>
              <a:rPr lang="en-GB" b="1" i="1" u="sng" dirty="0" smtClean="0"/>
              <a:t>White </a:t>
            </a:r>
            <a:r>
              <a:rPr lang="en-GB" b="1" u="sng" dirty="0" smtClean="0"/>
              <a:t>– HW </a:t>
            </a:r>
            <a:endParaRPr lang="en-GB"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1008741" y="573800"/>
            <a:ext cx="10515599" cy="1825096"/>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entury Gothic"/>
              <a:buNone/>
            </a:pPr>
            <a:r>
              <a:rPr lang="en-GB" sz="5400" b="1" i="1" u="sng" strike="noStrike" cap="none" dirty="0">
                <a:solidFill>
                  <a:schemeClr val="dk1"/>
                </a:solidFill>
                <a:latin typeface="Century Gothic"/>
                <a:ea typeface="Century Gothic"/>
                <a:cs typeface="Century Gothic"/>
                <a:sym typeface="Century Gothic"/>
              </a:rPr>
              <a:t>LAMB TO THE SLAUGHTER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326" y="2686721"/>
            <a:ext cx="638175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8507896" y="573800"/>
            <a:ext cx="328653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fld id="{9609AAE4-C926-4A45-BAEC-6DCFF83AA592}" type="datetime2">
              <a:rPr lang="en-CA" sz="1800" b="1" smtClean="0"/>
              <a:t>Sunday, December 11, 2016</a:t>
            </a:fld>
            <a:endParaRPr lang="en-US" sz="1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69492" y="211426"/>
            <a:ext cx="2076641" cy="296393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802659" y="3434501"/>
            <a:ext cx="2168519" cy="320349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056094" y="445016"/>
            <a:ext cx="1842562" cy="2730343"/>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371734" y="211426"/>
            <a:ext cx="1827773" cy="2741660"/>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7691365" y="3524875"/>
            <a:ext cx="2200086" cy="3113121"/>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4838397" y="3655535"/>
            <a:ext cx="1889393" cy="2799737"/>
          </a:xfrm>
          <a:prstGeom prst="rect">
            <a:avLst/>
          </a:prstGeom>
          <a:ln>
            <a:solidFill>
              <a:schemeClr val="tx1"/>
            </a:solidFill>
          </a:ln>
        </p:spPr>
      </p:pic>
    </p:spTree>
    <p:extLst>
      <p:ext uri="{BB962C8B-B14F-4D97-AF65-F5344CB8AC3E}">
        <p14:creationId xmlns:p14="http://schemas.microsoft.com/office/powerpoint/2010/main" val="325295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298" y="477078"/>
            <a:ext cx="3493093" cy="1001709"/>
          </a:xfrm>
        </p:spPr>
        <p:txBody>
          <a:bodyPr/>
          <a:lstStyle/>
          <a:p>
            <a:pPr algn="ctr"/>
            <a:r>
              <a:rPr lang="en-US" b="1" dirty="0" smtClean="0">
                <a:hlinkClick r:id="rId2"/>
              </a:rPr>
              <a:t>Roald Dahl</a:t>
            </a:r>
            <a:endParaRPr lang="en-US" b="1" dirty="0"/>
          </a:p>
        </p:txBody>
      </p:sp>
      <p:sp>
        <p:nvSpPr>
          <p:cNvPr id="3" name="Content Placeholder 2"/>
          <p:cNvSpPr>
            <a:spLocks noGrp="1"/>
          </p:cNvSpPr>
          <p:nvPr>
            <p:ph idx="1"/>
          </p:nvPr>
        </p:nvSpPr>
        <p:spPr>
          <a:xfrm>
            <a:off x="1046921" y="1306508"/>
            <a:ext cx="6281530" cy="4246153"/>
          </a:xfrm>
        </p:spPr>
        <p:txBody>
          <a:bodyPr>
            <a:noAutofit/>
          </a:bodyPr>
          <a:lstStyle/>
          <a:p>
            <a:pPr marL="0"/>
            <a:r>
              <a:rPr lang="en-US" sz="2300" b="1" dirty="0"/>
              <a:t>1916</a:t>
            </a:r>
            <a:r>
              <a:rPr lang="en-US" sz="2300" dirty="0"/>
              <a:t> – Born in South Wales</a:t>
            </a:r>
          </a:p>
          <a:p>
            <a:pPr marL="0"/>
            <a:r>
              <a:rPr lang="en-US" sz="2300" b="1" dirty="0"/>
              <a:t>1920</a:t>
            </a:r>
            <a:r>
              <a:rPr lang="en-US" sz="2300" dirty="0"/>
              <a:t> – Dahl’s father passes away</a:t>
            </a:r>
          </a:p>
          <a:p>
            <a:pPr marL="0"/>
            <a:r>
              <a:rPr lang="en-US" sz="2300" b="1" dirty="0"/>
              <a:t>1939</a:t>
            </a:r>
            <a:r>
              <a:rPr lang="en-US" sz="2300" dirty="0"/>
              <a:t> – Joins the Royal Air Force</a:t>
            </a:r>
          </a:p>
          <a:p>
            <a:pPr marL="0"/>
            <a:r>
              <a:rPr lang="en-US" sz="2300" b="1" dirty="0"/>
              <a:t>1942</a:t>
            </a:r>
            <a:r>
              <a:rPr lang="en-US" sz="2300" dirty="0"/>
              <a:t> – Dahl writes his first children story, </a:t>
            </a:r>
            <a:r>
              <a:rPr lang="en-US" sz="2300" i="1" dirty="0"/>
              <a:t>The Gremlins.</a:t>
            </a:r>
          </a:p>
          <a:p>
            <a:pPr marL="0"/>
            <a:r>
              <a:rPr lang="en-US" sz="2300" b="1" dirty="0"/>
              <a:t>1950’s</a:t>
            </a:r>
            <a:r>
              <a:rPr lang="en-US" sz="2300" dirty="0"/>
              <a:t> – Publishes collections of short stories</a:t>
            </a:r>
          </a:p>
          <a:p>
            <a:pPr marL="0"/>
            <a:r>
              <a:rPr lang="en-US" sz="2300" b="1" dirty="0"/>
              <a:t>1961</a:t>
            </a:r>
            <a:r>
              <a:rPr lang="en-US" sz="2300" dirty="0"/>
              <a:t> – Writes </a:t>
            </a:r>
            <a:r>
              <a:rPr lang="en-US" sz="2300" i="1" dirty="0"/>
              <a:t>James and the Giant Peach</a:t>
            </a:r>
            <a:r>
              <a:rPr lang="en-US" sz="2300" dirty="0"/>
              <a:t>, and becomes known for his children literature</a:t>
            </a:r>
          </a:p>
          <a:p>
            <a:pPr marL="0"/>
            <a:r>
              <a:rPr lang="en-US" sz="2300" b="1" dirty="0"/>
              <a:t>1990</a:t>
            </a:r>
            <a:r>
              <a:rPr lang="en-US" sz="2300" dirty="0"/>
              <a:t> – Dahl passes away due to an unknown infection</a:t>
            </a:r>
          </a:p>
          <a:p>
            <a:pPr marL="0" indent="0">
              <a:buNone/>
            </a:pPr>
            <a:r>
              <a:rPr lang="en-US" sz="2300" b="1" dirty="0"/>
              <a:t>Overall, Dahl wrote 19 children’s books and nine short story collections</a:t>
            </a:r>
          </a:p>
        </p:txBody>
      </p:sp>
      <p:pic>
        <p:nvPicPr>
          <p:cNvPr id="7" name="Picture 6"/>
          <p:cNvPicPr>
            <a:picLocks noChangeAspect="1"/>
          </p:cNvPicPr>
          <p:nvPr/>
        </p:nvPicPr>
        <p:blipFill>
          <a:blip r:embed="rId3"/>
          <a:stretch>
            <a:fillRect/>
          </a:stretch>
        </p:blipFill>
        <p:spPr>
          <a:xfrm>
            <a:off x="7546560" y="2118171"/>
            <a:ext cx="4408143" cy="3205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4023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485" y="1713898"/>
            <a:ext cx="9757080" cy="3933384"/>
          </a:xfrm>
          <a:prstGeom prst="rect">
            <a:avLst/>
          </a:prstGeom>
        </p:spPr>
        <p:txBody>
          <a:bodyPr wrap="square">
            <a:spAutoFit/>
          </a:bodyPr>
          <a:lstStyle/>
          <a:p>
            <a:pPr algn="ctr">
              <a:lnSpc>
                <a:spcPct val="130000"/>
              </a:lnSpc>
            </a:pPr>
            <a:r>
              <a:rPr lang="en-US" sz="3200" b="1" i="1" dirty="0">
                <a:solidFill>
                  <a:schemeClr val="bg2"/>
                </a:solidFill>
              </a:rPr>
              <a:t>"Children are ... highly critical. And they lose interest so quickly. You have to keep things ticking along. And if you think a child is getting bored, you must think up something that jolts it back. Something that tickles. You have to know what children like."</a:t>
            </a:r>
          </a:p>
        </p:txBody>
      </p:sp>
    </p:spTree>
    <p:extLst>
      <p:ext uri="{BB962C8B-B14F-4D97-AF65-F5344CB8AC3E}">
        <p14:creationId xmlns:p14="http://schemas.microsoft.com/office/powerpoint/2010/main" val="70847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120770" y="1621766"/>
            <a:ext cx="12071230" cy="491705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smtClean="0">
                <a:solidFill>
                  <a:schemeClr val="dk1"/>
                </a:solidFill>
                <a:latin typeface="Century Gothic"/>
                <a:ea typeface="Century Gothic"/>
                <a:cs typeface="Century Gothic"/>
                <a:sym typeface="Century Gothic"/>
              </a:rPr>
              <a:t>How </a:t>
            </a:r>
            <a:r>
              <a:rPr lang="en-GB" b="0" i="0" u="none" strike="noStrike" cap="none" dirty="0">
                <a:solidFill>
                  <a:schemeClr val="dk1"/>
                </a:solidFill>
                <a:latin typeface="Century Gothic"/>
                <a:ea typeface="Century Gothic"/>
                <a:cs typeface="Century Gothic"/>
                <a:sym typeface="Century Gothic"/>
              </a:rPr>
              <a:t>does the title refer to the story? Who is the victim?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When in the story did you realize that this was a murder story? Why?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Do you sympathize with the murderer in this story? Why or why not?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How does the way the story is narrated influence your opinion?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What is Patrick Maloney referring to when he says "I know it’s kind of a bad time to be telling </a:t>
            </a:r>
            <a:r>
              <a:rPr lang="en-GB" b="0" i="0" u="none" strike="noStrike" cap="none" dirty="0" smtClean="0">
                <a:solidFill>
                  <a:schemeClr val="dk1"/>
                </a:solidFill>
                <a:latin typeface="Century Gothic"/>
                <a:ea typeface="Century Gothic"/>
                <a:cs typeface="Century Gothic"/>
                <a:sym typeface="Century Gothic"/>
              </a:rPr>
              <a:t>you?"</a:t>
            </a:r>
            <a:endParaRPr lang="en-GB" b="0"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Why are we not told exactly what he said to Mary? What do you think he said?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Why does the sentence “A leg of lamb." appear on a separate line?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 Which words indicate that Mary </a:t>
            </a:r>
            <a:r>
              <a:rPr lang="en-GB" b="0" i="0" u="none" strike="noStrike" cap="none" dirty="0" smtClean="0">
                <a:solidFill>
                  <a:schemeClr val="dk1"/>
                </a:solidFill>
                <a:latin typeface="Century Gothic"/>
                <a:ea typeface="Century Gothic"/>
                <a:cs typeface="Century Gothic"/>
                <a:sym typeface="Century Gothic"/>
              </a:rPr>
              <a:t>does not </a:t>
            </a:r>
            <a:r>
              <a:rPr lang="en-GB" b="0" i="0" u="none" strike="noStrike" cap="none" dirty="0">
                <a:solidFill>
                  <a:schemeClr val="dk1"/>
                </a:solidFill>
                <a:latin typeface="Century Gothic"/>
                <a:ea typeface="Century Gothic"/>
                <a:cs typeface="Century Gothic"/>
                <a:sym typeface="Century Gothic"/>
              </a:rPr>
              <a:t>think before she strikes her husband?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 What are Mary Maloney´s reasons for covering up the crime? </a:t>
            </a:r>
          </a:p>
          <a:p>
            <a:pPr marL="457200" marR="0" lvl="0" indent="-457200" algn="l" rtl="0">
              <a:lnSpc>
                <a:spcPct val="100000"/>
              </a:lnSpc>
              <a:spcBef>
                <a:spcPts val="1000"/>
              </a:spcBef>
              <a:spcAft>
                <a:spcPts val="0"/>
              </a:spcAft>
              <a:buClr>
                <a:schemeClr val="dk1"/>
              </a:buClr>
              <a:buSzPct val="100000"/>
              <a:buFont typeface="+mj-lt"/>
              <a:buAutoNum type="arabicParenR"/>
            </a:pPr>
            <a:r>
              <a:rPr lang="en-GB" b="0" i="0" u="none" strike="noStrike" cap="none" dirty="0">
                <a:solidFill>
                  <a:schemeClr val="dk1"/>
                </a:solidFill>
                <a:latin typeface="Century Gothic"/>
                <a:ea typeface="Century Gothic"/>
                <a:cs typeface="Century Gothic"/>
                <a:sym typeface="Century Gothic"/>
              </a:rPr>
              <a:t> Do you think Mary will get away with the crime? Do you think she should? </a:t>
            </a:r>
            <a:endParaRPr sz="1600" b="0" i="0" u="none" strike="noStrike" cap="none" dirty="0">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ct val="25000"/>
              <a:buFont typeface="Arial"/>
              <a:buNone/>
            </a:pPr>
            <a:endParaRPr sz="16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buClr>
                <a:schemeClr val="dk1"/>
              </a:buClr>
              <a:buSzPct val="100000"/>
              <a:buFont typeface="Arial"/>
              <a:buNone/>
            </a:pPr>
            <a:endParaRPr sz="1600" b="0" i="0" u="none" strike="noStrike" cap="none" dirty="0">
              <a:solidFill>
                <a:schemeClr val="dk1"/>
              </a:solidFill>
              <a:latin typeface="Century Gothic"/>
              <a:ea typeface="Century Gothic"/>
              <a:cs typeface="Century Gothic"/>
              <a:sym typeface="Century Gothic"/>
            </a:endParaRPr>
          </a:p>
        </p:txBody>
      </p:sp>
      <p:sp>
        <p:nvSpPr>
          <p:cNvPr id="155" name="Shape 155"/>
          <p:cNvSpPr txBox="1">
            <a:spLocks noGrp="1"/>
          </p:cNvSpPr>
          <p:nvPr>
            <p:ph type="title"/>
          </p:nvPr>
        </p:nvSpPr>
        <p:spPr>
          <a:xfrm>
            <a:off x="1995714" y="463201"/>
            <a:ext cx="8610599" cy="129302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entury Gothic"/>
              <a:buNone/>
            </a:pPr>
            <a:r>
              <a:rPr lang="en-GB" sz="4000" b="1" i="1" u="sng" strike="noStrike" cap="none" dirty="0" smtClean="0">
                <a:solidFill>
                  <a:schemeClr val="dk1"/>
                </a:solidFill>
                <a:latin typeface="Century Gothic"/>
                <a:ea typeface="Century Gothic"/>
                <a:cs typeface="Century Gothic"/>
                <a:sym typeface="Century Gothic"/>
              </a:rPr>
              <a:t>Lamb to the Slaughter</a:t>
            </a:r>
            <a:endParaRPr lang="en-GB" sz="4000" b="1" i="1" u="sng" strike="noStrike" cap="none"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022769"/>
            <a:ext cx="9250392" cy="1066800"/>
          </a:xfrm>
        </p:spPr>
        <p:txBody>
          <a:bodyPr>
            <a:normAutofit/>
          </a:bodyPr>
          <a:lstStyle/>
          <a:p>
            <a:pPr algn="ctr"/>
            <a:r>
              <a:rPr lang="en-GB" b="1" u="sng" dirty="0" smtClean="0"/>
              <a:t>Question 1 – Information Retrieval </a:t>
            </a:r>
            <a:endParaRPr lang="en-GB" b="1" u="sng" dirty="0"/>
          </a:p>
        </p:txBody>
      </p:sp>
      <p:sp>
        <p:nvSpPr>
          <p:cNvPr id="3" name="Content Placeholder 2"/>
          <p:cNvSpPr>
            <a:spLocks noGrp="1"/>
          </p:cNvSpPr>
          <p:nvPr>
            <p:ph idx="1"/>
          </p:nvPr>
        </p:nvSpPr>
        <p:spPr>
          <a:xfrm>
            <a:off x="1981199" y="2089569"/>
            <a:ext cx="9767977" cy="2749624"/>
          </a:xfrm>
        </p:spPr>
        <p:txBody>
          <a:bodyPr>
            <a:normAutofit/>
          </a:bodyPr>
          <a:lstStyle/>
          <a:p>
            <a:pPr marL="0" indent="0" algn="ctr">
              <a:buNone/>
            </a:pPr>
            <a:r>
              <a:rPr lang="en-GB" dirty="0" smtClean="0"/>
              <a:t>Worth </a:t>
            </a:r>
            <a:r>
              <a:rPr lang="en-GB" b="1" dirty="0" smtClean="0"/>
              <a:t>4 marks </a:t>
            </a:r>
            <a:r>
              <a:rPr lang="en-GB" dirty="0" smtClean="0"/>
              <a:t>–</a:t>
            </a:r>
            <a:r>
              <a:rPr lang="en-GB" b="1" dirty="0" smtClean="0"/>
              <a:t> </a:t>
            </a:r>
            <a:r>
              <a:rPr lang="en-GB" dirty="0" smtClean="0"/>
              <a:t>spend </a:t>
            </a:r>
            <a:r>
              <a:rPr lang="en-GB" b="1" dirty="0"/>
              <a:t>5 minutes </a:t>
            </a:r>
            <a:r>
              <a:rPr lang="en-GB" dirty="0"/>
              <a:t>answering it. </a:t>
            </a:r>
            <a:endParaRPr lang="en-GB" dirty="0" smtClean="0"/>
          </a:p>
          <a:p>
            <a:pPr marL="109728" indent="0">
              <a:buNone/>
            </a:pPr>
            <a:endParaRPr lang="en-GB" dirty="0" smtClean="0"/>
          </a:p>
          <a:p>
            <a:pPr marL="109728" indent="0">
              <a:buNone/>
            </a:pPr>
            <a:r>
              <a:rPr lang="en-GB" b="1" dirty="0"/>
              <a:t>AO1 </a:t>
            </a:r>
            <a:r>
              <a:rPr lang="en-GB" dirty="0"/>
              <a:t>	</a:t>
            </a:r>
          </a:p>
          <a:p>
            <a:r>
              <a:rPr lang="en-GB" dirty="0" smtClean="0"/>
              <a:t>Identify </a:t>
            </a:r>
            <a:r>
              <a:rPr lang="en-GB" dirty="0"/>
              <a:t>and interpret explicit and implicit information and ideas. </a:t>
            </a:r>
          </a:p>
          <a:p>
            <a:r>
              <a:rPr lang="en-GB" dirty="0" smtClean="0"/>
              <a:t>Select </a:t>
            </a:r>
            <a:r>
              <a:rPr lang="en-GB" dirty="0"/>
              <a:t>and synthesise evidence from different texts. </a:t>
            </a:r>
          </a:p>
        </p:txBody>
      </p:sp>
      <p:sp>
        <p:nvSpPr>
          <p:cNvPr id="4" name="Rectangle 3"/>
          <p:cNvSpPr/>
          <p:nvPr/>
        </p:nvSpPr>
        <p:spPr>
          <a:xfrm>
            <a:off x="1981200" y="4968815"/>
            <a:ext cx="8712968" cy="166603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9728" indent="0" algn="ctr">
              <a:buNone/>
            </a:pPr>
            <a:r>
              <a:rPr lang="en-GB" sz="2000" b="1" dirty="0" smtClean="0">
                <a:solidFill>
                  <a:schemeClr val="tx1"/>
                </a:solidFill>
                <a:latin typeface="Century Gothic" charset="0"/>
                <a:ea typeface="Century Gothic" charset="0"/>
                <a:cs typeface="Century Gothic" charset="0"/>
              </a:rPr>
              <a:t>Look at the source.</a:t>
            </a:r>
            <a:endParaRPr lang="en-GB" sz="2000" dirty="0" smtClean="0">
              <a:solidFill>
                <a:schemeClr val="tx1"/>
              </a:solidFill>
              <a:latin typeface="Century Gothic" charset="0"/>
              <a:ea typeface="Century Gothic" charset="0"/>
              <a:cs typeface="Century Gothic" charset="0"/>
            </a:endParaRPr>
          </a:p>
          <a:p>
            <a:pPr marL="109728" indent="0" algn="ctr">
              <a:buNone/>
            </a:pPr>
            <a:endParaRPr lang="en-GB" sz="2000" i="1" dirty="0" smtClean="0">
              <a:solidFill>
                <a:schemeClr val="tx1"/>
              </a:solidFill>
              <a:latin typeface="Century Gothic" charset="0"/>
              <a:ea typeface="Century Gothic" charset="0"/>
              <a:cs typeface="Century Gothic" charset="0"/>
            </a:endParaRPr>
          </a:p>
          <a:p>
            <a:pPr marL="109728" indent="0" algn="ctr">
              <a:buNone/>
            </a:pPr>
            <a:r>
              <a:rPr lang="en-GB" sz="2000" i="1" dirty="0" smtClean="0">
                <a:solidFill>
                  <a:schemeClr val="accent2"/>
                </a:solidFill>
                <a:latin typeface="Century Gothic" charset="0"/>
                <a:ea typeface="Century Gothic" charset="0"/>
                <a:cs typeface="Century Gothic" charset="0"/>
              </a:rPr>
              <a:t>Look at lines …... What four things do we learn about…</a:t>
            </a:r>
          </a:p>
          <a:p>
            <a:pPr marL="109728" indent="0" algn="ctr">
              <a:buNone/>
            </a:pPr>
            <a:endParaRPr lang="en-GB" sz="2000" i="1" dirty="0" smtClean="0">
              <a:solidFill>
                <a:schemeClr val="tx1"/>
              </a:solidFill>
              <a:latin typeface="Century Gothic" charset="0"/>
              <a:ea typeface="Century Gothic" charset="0"/>
              <a:cs typeface="Century Gothic" charset="0"/>
            </a:endParaRPr>
          </a:p>
          <a:p>
            <a:pPr marL="109728" indent="0" algn="ctr">
              <a:buNone/>
            </a:pPr>
            <a:r>
              <a:rPr lang="en-GB" sz="2000" dirty="0" smtClean="0">
                <a:solidFill>
                  <a:schemeClr val="tx1"/>
                </a:solidFill>
                <a:latin typeface="Century Gothic" charset="0"/>
                <a:ea typeface="Century Gothic" charset="0"/>
                <a:cs typeface="Century Gothic" charset="0"/>
              </a:rPr>
              <a:t>Use quotations to support each point.</a:t>
            </a:r>
          </a:p>
          <a:p>
            <a:pPr algn="ctr"/>
            <a:endParaRPr lang="en-GB"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0606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35642" y="2013856"/>
            <a:ext cx="11566070" cy="4561115"/>
          </a:xfrm>
          <a:prstGeom prst="rect">
            <a:avLst/>
          </a:prstGeom>
          <a:noFill/>
          <a:ln>
            <a:noFill/>
          </a:ln>
        </p:spPr>
        <p:txBody>
          <a:bodyPr lIns="91425" tIns="45700" rIns="91425" bIns="45700" anchor="t" anchorCtr="0">
            <a:noAutofit/>
          </a:bodyPr>
          <a:lstStyle/>
          <a:p>
            <a:pPr marL="109728" marR="0" lvl="0" indent="-8128" algn="ctr" rtl="0">
              <a:lnSpc>
                <a:spcPct val="90000"/>
              </a:lnSpc>
              <a:spcBef>
                <a:spcPts val="1000"/>
              </a:spcBef>
              <a:spcAft>
                <a:spcPts val="0"/>
              </a:spcAft>
              <a:buClr>
                <a:schemeClr val="dk1"/>
              </a:buClr>
              <a:buSzPct val="25000"/>
              <a:buFont typeface="Arial"/>
              <a:buNone/>
            </a:pPr>
            <a:r>
              <a:rPr lang="en-GB" sz="2800" b="0" i="0" u="none" strike="noStrike" cap="none" dirty="0" smtClean="0">
                <a:solidFill>
                  <a:schemeClr val="dk1"/>
                </a:solidFill>
                <a:sym typeface="Century Gothic"/>
              </a:rPr>
              <a:t>Look </a:t>
            </a:r>
            <a:r>
              <a:rPr lang="en-GB" sz="2800" b="0" i="0" u="none" strike="noStrike" cap="none" dirty="0">
                <a:solidFill>
                  <a:schemeClr val="dk1"/>
                </a:solidFill>
                <a:sym typeface="Century Gothic"/>
              </a:rPr>
              <a:t>at lines 1-8. </a:t>
            </a:r>
          </a:p>
          <a:p>
            <a:pPr marL="109728" marR="0" lvl="0" indent="-8128" algn="ctr" rtl="0">
              <a:lnSpc>
                <a:spcPct val="90000"/>
              </a:lnSpc>
              <a:spcBef>
                <a:spcPts val="1000"/>
              </a:spcBef>
              <a:spcAft>
                <a:spcPts val="0"/>
              </a:spcAft>
              <a:buClr>
                <a:srgbClr val="CA283F"/>
              </a:buClr>
              <a:buSzPct val="25000"/>
              <a:buFont typeface="Arial"/>
              <a:buNone/>
            </a:pPr>
            <a:r>
              <a:rPr lang="en-GB" sz="2800" b="1" i="0" u="none" strike="noStrike" cap="none" dirty="0">
                <a:solidFill>
                  <a:srgbClr val="CA283F"/>
                </a:solidFill>
                <a:sym typeface="Century Gothic"/>
              </a:rPr>
              <a:t>What do you learn about Mary Maloney? List four points.</a:t>
            </a:r>
          </a:p>
          <a:p>
            <a:pPr marL="109728" marR="0" lvl="0" indent="-8128" algn="ctr" rtl="0">
              <a:lnSpc>
                <a:spcPct val="90000"/>
              </a:lnSpc>
              <a:spcBef>
                <a:spcPts val="1000"/>
              </a:spcBef>
              <a:spcAft>
                <a:spcPts val="0"/>
              </a:spcAft>
              <a:buClr>
                <a:schemeClr val="dk1"/>
              </a:buClr>
              <a:buSzPct val="25000"/>
              <a:buFont typeface="Arial"/>
              <a:buNone/>
            </a:pPr>
            <a:endParaRPr sz="2800" b="0" i="1" u="none" strike="noStrike" cap="none" dirty="0">
              <a:solidFill>
                <a:schemeClr val="dk1"/>
              </a:solidFill>
              <a:sym typeface="Century Gothic"/>
            </a:endParaRPr>
          </a:p>
          <a:p>
            <a:pPr marL="109728" lvl="0" indent="-8128" algn="ctr">
              <a:buSzPct val="25000"/>
              <a:buNone/>
            </a:pPr>
            <a:r>
              <a:rPr lang="en-US" sz="2800" dirty="0"/>
              <a:t>H</a:t>
            </a:r>
            <a:r>
              <a:rPr lang="en-US" sz="2800" dirty="0" smtClean="0"/>
              <a:t>ighlight </a:t>
            </a:r>
            <a:r>
              <a:rPr lang="en-US" sz="2800" dirty="0"/>
              <a:t>parts of the section that could be used to answer this question. </a:t>
            </a:r>
            <a:endParaRPr sz="2800" b="0" i="0" u="none" strike="noStrike" cap="none" dirty="0">
              <a:solidFill>
                <a:schemeClr val="dk1"/>
              </a:solidFill>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spcAft>
                <a:spcPts val="0"/>
              </a:spcAft>
              <a:buClr>
                <a:schemeClr val="dk1"/>
              </a:buClr>
              <a:buSzPct val="25000"/>
              <a:buFont typeface="Arial"/>
              <a:buNone/>
            </a:pPr>
            <a:endParaRPr sz="2000" b="1" i="0" u="none" strike="noStrike" cap="none" dirty="0">
              <a:solidFill>
                <a:schemeClr val="dk1"/>
              </a:solidFill>
              <a:latin typeface="Century Gothic"/>
              <a:ea typeface="Century Gothic"/>
              <a:cs typeface="Century Gothic"/>
              <a:sym typeface="Century Gothic"/>
            </a:endParaRPr>
          </a:p>
          <a:p>
            <a:pPr marL="109728" marR="0" lvl="0" indent="-8128" algn="l" rtl="0">
              <a:lnSpc>
                <a:spcPct val="90000"/>
              </a:lnSpc>
              <a:spcBef>
                <a:spcPts val="1000"/>
              </a:spcBef>
              <a:buClr>
                <a:schemeClr val="dk1"/>
              </a:buClr>
              <a:buSzPct val="25000"/>
              <a:buFont typeface="Arial"/>
              <a:buNone/>
            </a:pPr>
            <a:endParaRPr sz="2000" b="0" i="0" u="none" strike="noStrike" cap="none" dirty="0">
              <a:solidFill>
                <a:schemeClr val="dk1"/>
              </a:solidFill>
              <a:latin typeface="Century Gothic"/>
              <a:ea typeface="Century Gothic"/>
              <a:cs typeface="Century Gothic"/>
              <a:sym typeface="Century Gothic"/>
            </a:endParaRPr>
          </a:p>
        </p:txBody>
      </p:sp>
      <p:sp>
        <p:nvSpPr>
          <p:cNvPr id="169" name="Shape 169"/>
          <p:cNvSpPr txBox="1">
            <a:spLocks noGrp="1"/>
          </p:cNvSpPr>
          <p:nvPr>
            <p:ph type="title"/>
          </p:nvPr>
        </p:nvSpPr>
        <p:spPr>
          <a:xfrm>
            <a:off x="1952172" y="720829"/>
            <a:ext cx="8610599" cy="129302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entury Gothic"/>
              <a:buNone/>
            </a:pPr>
            <a:r>
              <a:rPr lang="en-GB" sz="4000" b="1" i="0" u="sng" strike="noStrike" cap="none">
                <a:solidFill>
                  <a:schemeClr val="dk1"/>
                </a:solidFill>
                <a:latin typeface="Century Gothic"/>
                <a:ea typeface="Century Gothic"/>
                <a:cs typeface="Century Gothic"/>
                <a:sym typeface="Century Gothic"/>
              </a:rPr>
              <a:t>QUESTION 1 PRACTICE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85800" y="1093120"/>
            <a:ext cx="10820400" cy="65616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entury Gothic"/>
              <a:buNone/>
            </a:pPr>
            <a:r>
              <a:rPr lang="en-GB" sz="2800" b="1" i="0" u="sng" strike="noStrike" cap="none" dirty="0">
                <a:solidFill>
                  <a:schemeClr val="dk1"/>
                </a:solidFill>
                <a:latin typeface="Century Gothic"/>
                <a:ea typeface="Century Gothic"/>
                <a:cs typeface="Century Gothic"/>
                <a:sym typeface="Century Gothic"/>
              </a:rPr>
              <a:t>WHAT DO YOU LEARN ABOUT MARY MALONEY</a:t>
            </a:r>
            <a:r>
              <a:rPr lang="en-GB" sz="2800" b="1" i="0" u="sng" strike="noStrike" cap="none" dirty="0" smtClean="0">
                <a:solidFill>
                  <a:schemeClr val="dk1"/>
                </a:solidFill>
                <a:latin typeface="Century Gothic"/>
                <a:ea typeface="Century Gothic"/>
                <a:cs typeface="Century Gothic"/>
                <a:sym typeface="Century Gothic"/>
              </a:rPr>
              <a:t>?</a:t>
            </a:r>
            <a:endParaRPr lang="en-GB" sz="2800" b="1" i="0" u="sng" strike="noStrike" cap="none" dirty="0">
              <a:solidFill>
                <a:schemeClr val="dk1"/>
              </a:solidFill>
              <a:latin typeface="Century Gothic"/>
              <a:ea typeface="Century Gothic"/>
              <a:cs typeface="Century Gothic"/>
              <a:sym typeface="Century Gothic"/>
            </a:endParaRPr>
          </a:p>
        </p:txBody>
      </p:sp>
      <p:sp>
        <p:nvSpPr>
          <p:cNvPr id="175" name="Shape 175"/>
          <p:cNvSpPr txBox="1">
            <a:spLocks noGrp="1"/>
          </p:cNvSpPr>
          <p:nvPr>
            <p:ph type="body" idx="1"/>
          </p:nvPr>
        </p:nvSpPr>
        <p:spPr>
          <a:xfrm>
            <a:off x="362857" y="1749287"/>
            <a:ext cx="11538856" cy="484019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GB" sz="2600" i="0" u="none" strike="noStrike" cap="none" dirty="0" smtClean="0">
                <a:solidFill>
                  <a:schemeClr val="tx1"/>
                </a:solidFill>
                <a:latin typeface="Century Gothic"/>
                <a:ea typeface="Century Gothic"/>
                <a:cs typeface="Century Gothic"/>
                <a:sym typeface="Century Gothic"/>
              </a:rPr>
              <a:t>	The </a:t>
            </a:r>
            <a:r>
              <a:rPr lang="en-GB" sz="2600" i="0" u="none" strike="noStrike" cap="none" dirty="0">
                <a:solidFill>
                  <a:schemeClr val="tx1"/>
                </a:solidFill>
                <a:latin typeface="Century Gothic"/>
                <a:ea typeface="Century Gothic"/>
                <a:cs typeface="Century Gothic"/>
                <a:sym typeface="Century Gothic"/>
              </a:rPr>
              <a:t>room was warm, the curtains were closed, the two table lamps were lit. On the cupboard behind her there were two glasses and some drinks. Mary Maloney was waiting for her husband to come home from work. </a:t>
            </a:r>
            <a:endParaRPr sz="2600" i="0" u="none" strike="noStrike" cap="none" dirty="0">
              <a:solidFill>
                <a:schemeClr val="tx1"/>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dk1"/>
              </a:buClr>
              <a:buSzPct val="25000"/>
              <a:buFont typeface="Arial"/>
              <a:buNone/>
            </a:pPr>
            <a:r>
              <a:rPr lang="en-GB" sz="2600" i="0" u="none" strike="noStrike" cap="none" dirty="0" smtClean="0">
                <a:solidFill>
                  <a:schemeClr val="tx1"/>
                </a:solidFill>
                <a:latin typeface="Century Gothic"/>
                <a:ea typeface="Century Gothic"/>
                <a:cs typeface="Century Gothic"/>
                <a:sym typeface="Century Gothic"/>
              </a:rPr>
              <a:t>	Now </a:t>
            </a:r>
            <a:r>
              <a:rPr lang="en-GB" sz="2600" i="0" u="none" strike="noStrike" cap="none" dirty="0">
                <a:solidFill>
                  <a:schemeClr val="tx1"/>
                </a:solidFill>
                <a:latin typeface="Century Gothic"/>
                <a:ea typeface="Century Gothic"/>
                <a:cs typeface="Century Gothic"/>
                <a:sym typeface="Century Gothic"/>
              </a:rPr>
              <a:t>and again she glanced at the clock, but without anxiety: She merely wanted to satisfy herself that each minute that went by made it nearer the time when he would come home. As she bent over her sewing, she was curiously peaceful. This was her sixth month expecting a child. Her mouth and her eyes, with their new calm look, seemed larger and darker than before. </a:t>
            </a:r>
            <a:endParaRPr sz="2600" i="0" u="none" strike="noStrike" cap="none" dirty="0">
              <a:solidFill>
                <a:schemeClr val="tx1"/>
              </a:solidFill>
              <a:latin typeface="Century Gothic"/>
              <a:ea typeface="Century Gothic"/>
              <a:cs typeface="Century Gothic"/>
              <a:sym typeface="Century Gothic"/>
            </a:endParaRPr>
          </a:p>
          <a:p>
            <a:pPr marL="0" marR="0" lvl="0" indent="0" algn="l" rtl="0">
              <a:lnSpc>
                <a:spcPct val="80000"/>
              </a:lnSpc>
              <a:spcBef>
                <a:spcPts val="1000"/>
              </a:spcBef>
              <a:buClr>
                <a:schemeClr val="dk1"/>
              </a:buClr>
              <a:buSzPct val="25000"/>
              <a:buFont typeface="Arial"/>
              <a:buNone/>
            </a:pPr>
            <a:r>
              <a:rPr lang="en-GB" sz="2600" i="0" u="none" strike="noStrike" cap="none" dirty="0" smtClean="0">
                <a:solidFill>
                  <a:schemeClr val="tx1"/>
                </a:solidFill>
                <a:latin typeface="Century Gothic"/>
                <a:ea typeface="Century Gothic"/>
                <a:cs typeface="Century Gothic"/>
                <a:sym typeface="Century Gothic"/>
              </a:rPr>
              <a:t>	When </a:t>
            </a:r>
            <a:r>
              <a:rPr lang="en-GB" sz="2600" i="0" u="none" strike="noStrike" cap="none" dirty="0">
                <a:solidFill>
                  <a:schemeClr val="tx1"/>
                </a:solidFill>
                <a:latin typeface="Century Gothic"/>
                <a:ea typeface="Century Gothic"/>
                <a:cs typeface="Century Gothic"/>
                <a:sym typeface="Century Gothic"/>
              </a:rPr>
              <a:t>the clock said ten minutes to five, she began to listen, and a few moments later, punctually as always, she heard the car tires on the stones outside, the car door closing, footsteps passing the window, the key turning in the lock. She stood up and went forward to kiss him as he entered. </a:t>
            </a:r>
          </a:p>
        </p:txBody>
      </p:sp>
    </p:spTree>
    <p:extLst>
      <p:ext uri="{BB962C8B-B14F-4D97-AF65-F5344CB8AC3E}">
        <p14:creationId xmlns:p14="http://schemas.microsoft.com/office/powerpoint/2010/main" val="1263152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592</Words>
  <Application>Microsoft Macintosh PowerPoint</Application>
  <PresentationFormat>Widescreen</PresentationFormat>
  <Paragraphs>91</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Arial</vt:lpstr>
      <vt:lpstr>Vapor Trail</vt:lpstr>
      <vt:lpstr>PowerPoint Presentation</vt:lpstr>
      <vt:lpstr>LAMB TO THE SLAUGHTER</vt:lpstr>
      <vt:lpstr>PowerPoint Presentation</vt:lpstr>
      <vt:lpstr>Roald Dahl</vt:lpstr>
      <vt:lpstr>PowerPoint Presentation</vt:lpstr>
      <vt:lpstr>Lamb to the Slaughter</vt:lpstr>
      <vt:lpstr>Question 1 – Information Retrieval </vt:lpstr>
      <vt:lpstr>QUESTION 1 PRACTICE</vt:lpstr>
      <vt:lpstr>WHAT DO YOU LEARN ABOUT MARY MALONEY?</vt:lpstr>
      <vt:lpstr>WHAT DO YOU LEARN ABOUT MARY MALONEY?</vt:lpstr>
      <vt:lpstr>QUESTION 1 PRACTICE</vt:lpstr>
      <vt:lpstr>PowerPoint Presentation</vt:lpstr>
      <vt:lpstr>QUESTION 1 ANSWERS</vt:lpstr>
      <vt:lpstr>The Woman in White – HW </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 TO THE SLAUGHTER</dc:title>
  <cp:lastModifiedBy>Dan Kempner</cp:lastModifiedBy>
  <cp:revision>9</cp:revision>
  <dcterms:modified xsi:type="dcterms:W3CDTF">2016-12-11T17:05:30Z</dcterms:modified>
</cp:coreProperties>
</file>